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81" r:id="rId3"/>
    <p:sldId id="396" r:id="rId4"/>
    <p:sldId id="404" r:id="rId5"/>
    <p:sldId id="405" r:id="rId6"/>
    <p:sldId id="425" r:id="rId7"/>
    <p:sldId id="429" r:id="rId8"/>
    <p:sldId id="386" r:id="rId9"/>
    <p:sldId id="407" r:id="rId10"/>
    <p:sldId id="383" r:id="rId11"/>
    <p:sldId id="421" r:id="rId12"/>
    <p:sldId id="395" r:id="rId13"/>
    <p:sldId id="410" r:id="rId14"/>
    <p:sldId id="411" r:id="rId15"/>
    <p:sldId id="426" r:id="rId16"/>
    <p:sldId id="423" r:id="rId17"/>
    <p:sldId id="414" r:id="rId18"/>
    <p:sldId id="424" r:id="rId19"/>
    <p:sldId id="433" r:id="rId20"/>
    <p:sldId id="432" r:id="rId21"/>
    <p:sldId id="431" r:id="rId22"/>
    <p:sldId id="427" r:id="rId23"/>
    <p:sldId id="428" r:id="rId24"/>
    <p:sldId id="393" r:id="rId25"/>
    <p:sldId id="382" r:id="rId26"/>
  </p:sldIdLst>
  <p:sldSz cx="13004800" cy="9753600"/>
  <p:notesSz cx="6799263" cy="9929813"/>
  <p:defaultTextStyle>
    <a:defPPr>
      <a:defRPr lang="en-US"/>
    </a:defPPr>
    <a:lvl1pPr algn="l" defTabSz="584200" rtl="0" eaLnBrk="0" fontAlgn="base" hangingPunct="0">
      <a:spcBef>
        <a:spcPct val="0"/>
      </a:spcBef>
      <a:spcAft>
        <a:spcPct val="0"/>
      </a:spcAft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1pPr>
    <a:lvl2pPr marL="457200" indent="-228600" algn="l" defTabSz="584200" rtl="0" eaLnBrk="0" fontAlgn="base" hangingPunct="0">
      <a:spcBef>
        <a:spcPct val="0"/>
      </a:spcBef>
      <a:spcAft>
        <a:spcPct val="0"/>
      </a:spcAft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2pPr>
    <a:lvl3pPr marL="914400" indent="-457200" algn="l" defTabSz="584200" rtl="0" eaLnBrk="0" fontAlgn="base" hangingPunct="0">
      <a:spcBef>
        <a:spcPct val="0"/>
      </a:spcBef>
      <a:spcAft>
        <a:spcPct val="0"/>
      </a:spcAft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3pPr>
    <a:lvl4pPr marL="1371600" indent="-685800" algn="l" defTabSz="584200" rtl="0" eaLnBrk="0" fontAlgn="base" hangingPunct="0">
      <a:spcBef>
        <a:spcPct val="0"/>
      </a:spcBef>
      <a:spcAft>
        <a:spcPct val="0"/>
      </a:spcAft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4pPr>
    <a:lvl5pPr marL="1828800" indent="-914400" algn="l" defTabSz="584200" rtl="0" eaLnBrk="0" fontAlgn="base" hangingPunct="0">
      <a:spcBef>
        <a:spcPct val="0"/>
      </a:spcBef>
      <a:spcAft>
        <a:spcPct val="0"/>
      </a:spcAft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5pPr>
    <a:lvl6pPr marL="2286000" algn="l" defTabSz="914400" rtl="0" eaLnBrk="1" latinLnBrk="0" hangingPunct="1"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6pPr>
    <a:lvl7pPr marL="2743200" algn="l" defTabSz="914400" rtl="0" eaLnBrk="1" latinLnBrk="0" hangingPunct="1"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7pPr>
    <a:lvl8pPr marL="3200400" algn="l" defTabSz="914400" rtl="0" eaLnBrk="1" latinLnBrk="0" hangingPunct="1"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8pPr>
    <a:lvl9pPr marL="3657600" algn="l" defTabSz="914400" rtl="0" eaLnBrk="1" latinLnBrk="0" hangingPunct="1">
      <a:defRPr sz="3000" kern="1200">
        <a:solidFill>
          <a:srgbClr val="324863"/>
        </a:solidFill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7E227C"/>
    <a:srgbClr val="808080"/>
    <a:srgbClr val="000000"/>
    <a:srgbClr val="989D9B"/>
    <a:srgbClr val="855684"/>
    <a:srgbClr val="CC00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solidFill>
                <a:srgbClr val="7695B6"/>
              </a:solidFill>
              <a:prstDash val="solid"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BD8CD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BE2">
              <a:alpha val="85000"/>
            </a:srgbClr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A8A49D"/>
              </a:solidFill>
              <a:prstDash val="solid"/>
              <a:miter lim="400000"/>
            </a:ln>
          </a:left>
          <a:right>
            <a:ln w="12700" cap="flat">
              <a:solidFill>
                <a:srgbClr val="A8A49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A8A49D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solidFill>
            <a:srgbClr val="8C8982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D6D3CB"/>
              </a:solidFill>
              <a:prstDash val="solid"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D6D3CB"/>
              </a:solidFill>
              <a:prstDash val="solid"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43" autoAdjust="0"/>
  </p:normalViewPr>
  <p:slideViewPr>
    <p:cSldViewPr>
      <p:cViewPr varScale="1">
        <p:scale>
          <a:sx n="58" d="100"/>
          <a:sy n="58" d="100"/>
        </p:scale>
        <p:origin x="1038" y="57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A9013-73F2-40A8-A497-83E9C95470D0}" type="doc">
      <dgm:prSet loTypeId="urn:microsoft.com/office/officeart/2005/8/layout/cycle8" loCatId="cycle" qsTypeId="urn:microsoft.com/office/officeart/2005/8/quickstyle/simple2" qsCatId="simple" csTypeId="urn:microsoft.com/office/officeart/2005/8/colors/accent2_2" csCatId="accent2" phldr="1"/>
      <dgm:spPr/>
    </dgm:pt>
    <dgm:pt modelId="{C068550A-FA9D-47CE-BDA7-7CC510E41766}">
      <dgm:prSet phldrT="[Text]"/>
      <dgm:spPr/>
      <dgm:t>
        <a:bodyPr/>
        <a:lstStyle/>
        <a:p>
          <a:r>
            <a:rPr lang="en-GB" b="1" dirty="0" smtClean="0">
              <a:solidFill>
                <a:srgbClr val="FF0000"/>
              </a:solidFill>
            </a:rPr>
            <a:t>PARENT </a:t>
          </a:r>
          <a:endParaRPr lang="en-GB" b="1" dirty="0">
            <a:solidFill>
              <a:srgbClr val="FF0000"/>
            </a:solidFill>
          </a:endParaRPr>
        </a:p>
      </dgm:t>
    </dgm:pt>
    <dgm:pt modelId="{63939BC9-163A-40BA-9538-FB3A6DC74E5E}" type="parTrans" cxnId="{B5C32610-EF4C-4DC8-B329-4FAB9D66FEE7}">
      <dgm:prSet/>
      <dgm:spPr/>
      <dgm:t>
        <a:bodyPr/>
        <a:lstStyle/>
        <a:p>
          <a:endParaRPr lang="en-GB"/>
        </a:p>
      </dgm:t>
    </dgm:pt>
    <dgm:pt modelId="{E136E88C-2D40-44F5-B22A-F8F8683234A0}" type="sibTrans" cxnId="{B5C32610-EF4C-4DC8-B329-4FAB9D66FEE7}">
      <dgm:prSet/>
      <dgm:spPr/>
      <dgm:t>
        <a:bodyPr/>
        <a:lstStyle/>
        <a:p>
          <a:endParaRPr lang="en-GB"/>
        </a:p>
      </dgm:t>
    </dgm:pt>
    <dgm:pt modelId="{EC422461-61CF-4E98-B632-E25971983892}">
      <dgm:prSet phldrT="[Text]"/>
      <dgm:spPr/>
      <dgm:t>
        <a:bodyPr/>
        <a:lstStyle/>
        <a:p>
          <a:r>
            <a:rPr lang="en-GB" b="1" dirty="0" smtClean="0">
              <a:solidFill>
                <a:srgbClr val="FF0000"/>
              </a:solidFill>
            </a:rPr>
            <a:t>SCHOOL</a:t>
          </a:r>
          <a:endParaRPr lang="en-GB" b="1" dirty="0">
            <a:solidFill>
              <a:srgbClr val="FF0000"/>
            </a:solidFill>
          </a:endParaRPr>
        </a:p>
      </dgm:t>
    </dgm:pt>
    <dgm:pt modelId="{8294EAC7-A3E2-43AE-99D7-941B2DDBDB29}" type="parTrans" cxnId="{3811C804-CAC8-46A7-9A29-8D9CB12C53CD}">
      <dgm:prSet/>
      <dgm:spPr/>
      <dgm:t>
        <a:bodyPr/>
        <a:lstStyle/>
        <a:p>
          <a:endParaRPr lang="en-GB"/>
        </a:p>
      </dgm:t>
    </dgm:pt>
    <dgm:pt modelId="{EEC3428D-3C5D-404D-BB52-68338466B71F}" type="sibTrans" cxnId="{3811C804-CAC8-46A7-9A29-8D9CB12C53CD}">
      <dgm:prSet/>
      <dgm:spPr/>
      <dgm:t>
        <a:bodyPr/>
        <a:lstStyle/>
        <a:p>
          <a:endParaRPr lang="en-GB"/>
        </a:p>
      </dgm:t>
    </dgm:pt>
    <dgm:pt modelId="{5D474BB8-A0AE-427D-AA6B-7D3727E01412}">
      <dgm:prSet phldrT="[Text]"/>
      <dgm:spPr/>
      <dgm:t>
        <a:bodyPr/>
        <a:lstStyle/>
        <a:p>
          <a:r>
            <a:rPr lang="en-GB" b="1" dirty="0" smtClean="0">
              <a:solidFill>
                <a:srgbClr val="FF0000"/>
              </a:solidFill>
            </a:rPr>
            <a:t>PUPIL</a:t>
          </a:r>
          <a:endParaRPr lang="en-GB" b="1" dirty="0">
            <a:solidFill>
              <a:srgbClr val="FF0000"/>
            </a:solidFill>
          </a:endParaRPr>
        </a:p>
      </dgm:t>
    </dgm:pt>
    <dgm:pt modelId="{83911C4F-8349-4B1E-A2F0-DA02719BC75E}" type="parTrans" cxnId="{505BF28D-DA0A-40EB-B7E4-5CBEDA8030DA}">
      <dgm:prSet/>
      <dgm:spPr/>
      <dgm:t>
        <a:bodyPr/>
        <a:lstStyle/>
        <a:p>
          <a:endParaRPr lang="en-GB"/>
        </a:p>
      </dgm:t>
    </dgm:pt>
    <dgm:pt modelId="{BF1F0621-F3D7-4689-AEE3-D452E1C9E3CF}" type="sibTrans" cxnId="{505BF28D-DA0A-40EB-B7E4-5CBEDA8030DA}">
      <dgm:prSet/>
      <dgm:spPr/>
      <dgm:t>
        <a:bodyPr/>
        <a:lstStyle/>
        <a:p>
          <a:endParaRPr lang="en-GB"/>
        </a:p>
      </dgm:t>
    </dgm:pt>
    <dgm:pt modelId="{8071A412-C908-4166-9024-1356E7C5EFE2}" type="pres">
      <dgm:prSet presAssocID="{4B2A9013-73F2-40A8-A497-83E9C95470D0}" presName="compositeShape" presStyleCnt="0">
        <dgm:presLayoutVars>
          <dgm:chMax val="7"/>
          <dgm:dir/>
          <dgm:resizeHandles val="exact"/>
        </dgm:presLayoutVars>
      </dgm:prSet>
      <dgm:spPr/>
    </dgm:pt>
    <dgm:pt modelId="{E7575C9A-7E93-490D-A325-E2D638F78089}" type="pres">
      <dgm:prSet presAssocID="{4B2A9013-73F2-40A8-A497-83E9C95470D0}" presName="wedge1" presStyleLbl="node1" presStyleIdx="0" presStyleCnt="3"/>
      <dgm:spPr/>
      <dgm:t>
        <a:bodyPr/>
        <a:lstStyle/>
        <a:p>
          <a:endParaRPr lang="en-GB"/>
        </a:p>
      </dgm:t>
    </dgm:pt>
    <dgm:pt modelId="{A1C52CCD-3D00-483C-B928-931710E9BF91}" type="pres">
      <dgm:prSet presAssocID="{4B2A9013-73F2-40A8-A497-83E9C95470D0}" presName="dummy1a" presStyleCnt="0"/>
      <dgm:spPr/>
    </dgm:pt>
    <dgm:pt modelId="{CCFD260C-0393-4357-BE71-5E4746422DA7}" type="pres">
      <dgm:prSet presAssocID="{4B2A9013-73F2-40A8-A497-83E9C95470D0}" presName="dummy1b" presStyleCnt="0"/>
      <dgm:spPr/>
    </dgm:pt>
    <dgm:pt modelId="{4B9756A6-2322-4ACB-AFF5-AF466EFB7D3E}" type="pres">
      <dgm:prSet presAssocID="{4B2A9013-73F2-40A8-A497-83E9C95470D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499C25-99FE-43E4-8CB2-2B560C7FA14E}" type="pres">
      <dgm:prSet presAssocID="{4B2A9013-73F2-40A8-A497-83E9C95470D0}" presName="wedge2" presStyleLbl="node1" presStyleIdx="1" presStyleCnt="3"/>
      <dgm:spPr/>
      <dgm:t>
        <a:bodyPr/>
        <a:lstStyle/>
        <a:p>
          <a:endParaRPr lang="en-GB"/>
        </a:p>
      </dgm:t>
    </dgm:pt>
    <dgm:pt modelId="{C5F61660-B100-41EE-A96B-ABB0CF531249}" type="pres">
      <dgm:prSet presAssocID="{4B2A9013-73F2-40A8-A497-83E9C95470D0}" presName="dummy2a" presStyleCnt="0"/>
      <dgm:spPr/>
    </dgm:pt>
    <dgm:pt modelId="{E99F02A2-FB29-4F6A-88FC-F035BD06EB6A}" type="pres">
      <dgm:prSet presAssocID="{4B2A9013-73F2-40A8-A497-83E9C95470D0}" presName="dummy2b" presStyleCnt="0"/>
      <dgm:spPr/>
    </dgm:pt>
    <dgm:pt modelId="{BD8D15E7-0EE0-4100-8C88-95ABB5837E28}" type="pres">
      <dgm:prSet presAssocID="{4B2A9013-73F2-40A8-A497-83E9C95470D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CB3391-9F09-4542-AAB0-F80492FC64AB}" type="pres">
      <dgm:prSet presAssocID="{4B2A9013-73F2-40A8-A497-83E9C95470D0}" presName="wedge3" presStyleLbl="node1" presStyleIdx="2" presStyleCnt="3"/>
      <dgm:spPr/>
      <dgm:t>
        <a:bodyPr/>
        <a:lstStyle/>
        <a:p>
          <a:endParaRPr lang="en-GB"/>
        </a:p>
      </dgm:t>
    </dgm:pt>
    <dgm:pt modelId="{0C9B0C79-3CAF-48BA-A883-D4700D312EC4}" type="pres">
      <dgm:prSet presAssocID="{4B2A9013-73F2-40A8-A497-83E9C95470D0}" presName="dummy3a" presStyleCnt="0"/>
      <dgm:spPr/>
    </dgm:pt>
    <dgm:pt modelId="{82A60B9F-9E84-4066-8CCD-6EE88E04B4C9}" type="pres">
      <dgm:prSet presAssocID="{4B2A9013-73F2-40A8-A497-83E9C95470D0}" presName="dummy3b" presStyleCnt="0"/>
      <dgm:spPr/>
    </dgm:pt>
    <dgm:pt modelId="{8A46B5FD-D8E5-4BEB-BBB3-89B8BB1EFB5F}" type="pres">
      <dgm:prSet presAssocID="{4B2A9013-73F2-40A8-A497-83E9C95470D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549E21-0E09-4150-B1CE-0CA145A91D17}" type="pres">
      <dgm:prSet presAssocID="{E136E88C-2D40-44F5-B22A-F8F8683234A0}" presName="arrowWedge1" presStyleLbl="fgSibTrans2D1" presStyleIdx="0" presStyleCnt="3"/>
      <dgm:spPr/>
    </dgm:pt>
    <dgm:pt modelId="{A751BFDD-5573-47D4-A820-501681C1BC4B}" type="pres">
      <dgm:prSet presAssocID="{EEC3428D-3C5D-404D-BB52-68338466B71F}" presName="arrowWedge2" presStyleLbl="fgSibTrans2D1" presStyleIdx="1" presStyleCnt="3"/>
      <dgm:spPr/>
    </dgm:pt>
    <dgm:pt modelId="{66579175-B078-4946-B030-E7FA8C8752C0}" type="pres">
      <dgm:prSet presAssocID="{BF1F0621-F3D7-4689-AEE3-D452E1C9E3CF}" presName="arrowWedge3" presStyleLbl="fgSibTrans2D1" presStyleIdx="2" presStyleCnt="3"/>
      <dgm:spPr/>
    </dgm:pt>
  </dgm:ptLst>
  <dgm:cxnLst>
    <dgm:cxn modelId="{EBABF259-3EBD-4A31-BE76-567BF5F027CA}" type="presOf" srcId="{5D474BB8-A0AE-427D-AA6B-7D3727E01412}" destId="{EECB3391-9F09-4542-AAB0-F80492FC64AB}" srcOrd="0" destOrd="0" presId="urn:microsoft.com/office/officeart/2005/8/layout/cycle8"/>
    <dgm:cxn modelId="{B5C32610-EF4C-4DC8-B329-4FAB9D66FEE7}" srcId="{4B2A9013-73F2-40A8-A497-83E9C95470D0}" destId="{C068550A-FA9D-47CE-BDA7-7CC510E41766}" srcOrd="0" destOrd="0" parTransId="{63939BC9-163A-40BA-9538-FB3A6DC74E5E}" sibTransId="{E136E88C-2D40-44F5-B22A-F8F8683234A0}"/>
    <dgm:cxn modelId="{91A7D6EC-18FC-4DCF-BAE9-17D3C7F50F4E}" type="presOf" srcId="{C068550A-FA9D-47CE-BDA7-7CC510E41766}" destId="{4B9756A6-2322-4ACB-AFF5-AF466EFB7D3E}" srcOrd="1" destOrd="0" presId="urn:microsoft.com/office/officeart/2005/8/layout/cycle8"/>
    <dgm:cxn modelId="{C2F7DD20-F5DF-49E1-B6AE-9D42C15E8B3B}" type="presOf" srcId="{EC422461-61CF-4E98-B632-E25971983892}" destId="{BD8D15E7-0EE0-4100-8C88-95ABB5837E28}" srcOrd="1" destOrd="0" presId="urn:microsoft.com/office/officeart/2005/8/layout/cycle8"/>
    <dgm:cxn modelId="{C5C1DBB6-99D2-47C6-A929-C185115725E4}" type="presOf" srcId="{5D474BB8-A0AE-427D-AA6B-7D3727E01412}" destId="{8A46B5FD-D8E5-4BEB-BBB3-89B8BB1EFB5F}" srcOrd="1" destOrd="0" presId="urn:microsoft.com/office/officeart/2005/8/layout/cycle8"/>
    <dgm:cxn modelId="{505BF28D-DA0A-40EB-B7E4-5CBEDA8030DA}" srcId="{4B2A9013-73F2-40A8-A497-83E9C95470D0}" destId="{5D474BB8-A0AE-427D-AA6B-7D3727E01412}" srcOrd="2" destOrd="0" parTransId="{83911C4F-8349-4B1E-A2F0-DA02719BC75E}" sibTransId="{BF1F0621-F3D7-4689-AEE3-D452E1C9E3CF}"/>
    <dgm:cxn modelId="{5BC14E8D-8531-4BC8-ABA5-04786756C4BD}" type="presOf" srcId="{C068550A-FA9D-47CE-BDA7-7CC510E41766}" destId="{E7575C9A-7E93-490D-A325-E2D638F78089}" srcOrd="0" destOrd="0" presId="urn:microsoft.com/office/officeart/2005/8/layout/cycle8"/>
    <dgm:cxn modelId="{D6039488-EA3A-437A-AA3B-3DD1E7D6C487}" type="presOf" srcId="{EC422461-61CF-4E98-B632-E25971983892}" destId="{C5499C25-99FE-43E4-8CB2-2B560C7FA14E}" srcOrd="0" destOrd="0" presId="urn:microsoft.com/office/officeart/2005/8/layout/cycle8"/>
    <dgm:cxn modelId="{C4BE5CA7-233E-499E-B68D-5AD71AD64DB4}" type="presOf" srcId="{4B2A9013-73F2-40A8-A497-83E9C95470D0}" destId="{8071A412-C908-4166-9024-1356E7C5EFE2}" srcOrd="0" destOrd="0" presId="urn:microsoft.com/office/officeart/2005/8/layout/cycle8"/>
    <dgm:cxn modelId="{3811C804-CAC8-46A7-9A29-8D9CB12C53CD}" srcId="{4B2A9013-73F2-40A8-A497-83E9C95470D0}" destId="{EC422461-61CF-4E98-B632-E25971983892}" srcOrd="1" destOrd="0" parTransId="{8294EAC7-A3E2-43AE-99D7-941B2DDBDB29}" sibTransId="{EEC3428D-3C5D-404D-BB52-68338466B71F}"/>
    <dgm:cxn modelId="{F1EF7053-1C12-4C75-99B8-29D011683B63}" type="presParOf" srcId="{8071A412-C908-4166-9024-1356E7C5EFE2}" destId="{E7575C9A-7E93-490D-A325-E2D638F78089}" srcOrd="0" destOrd="0" presId="urn:microsoft.com/office/officeart/2005/8/layout/cycle8"/>
    <dgm:cxn modelId="{08AFE925-AEDD-44ED-A2E5-91558DAB8104}" type="presParOf" srcId="{8071A412-C908-4166-9024-1356E7C5EFE2}" destId="{A1C52CCD-3D00-483C-B928-931710E9BF91}" srcOrd="1" destOrd="0" presId="urn:microsoft.com/office/officeart/2005/8/layout/cycle8"/>
    <dgm:cxn modelId="{72CF91BF-C62A-4277-B099-854C91E7C6F1}" type="presParOf" srcId="{8071A412-C908-4166-9024-1356E7C5EFE2}" destId="{CCFD260C-0393-4357-BE71-5E4746422DA7}" srcOrd="2" destOrd="0" presId="urn:microsoft.com/office/officeart/2005/8/layout/cycle8"/>
    <dgm:cxn modelId="{413198A3-6554-411F-8671-4302FEFCCB63}" type="presParOf" srcId="{8071A412-C908-4166-9024-1356E7C5EFE2}" destId="{4B9756A6-2322-4ACB-AFF5-AF466EFB7D3E}" srcOrd="3" destOrd="0" presId="urn:microsoft.com/office/officeart/2005/8/layout/cycle8"/>
    <dgm:cxn modelId="{C298B064-9125-495E-B420-512CC4471561}" type="presParOf" srcId="{8071A412-C908-4166-9024-1356E7C5EFE2}" destId="{C5499C25-99FE-43E4-8CB2-2B560C7FA14E}" srcOrd="4" destOrd="0" presId="urn:microsoft.com/office/officeart/2005/8/layout/cycle8"/>
    <dgm:cxn modelId="{67DA6C12-4EF9-430B-B24B-84662E10D812}" type="presParOf" srcId="{8071A412-C908-4166-9024-1356E7C5EFE2}" destId="{C5F61660-B100-41EE-A96B-ABB0CF531249}" srcOrd="5" destOrd="0" presId="urn:microsoft.com/office/officeart/2005/8/layout/cycle8"/>
    <dgm:cxn modelId="{7A62FB4E-B703-43AD-8977-D5B65F6DE106}" type="presParOf" srcId="{8071A412-C908-4166-9024-1356E7C5EFE2}" destId="{E99F02A2-FB29-4F6A-88FC-F035BD06EB6A}" srcOrd="6" destOrd="0" presId="urn:microsoft.com/office/officeart/2005/8/layout/cycle8"/>
    <dgm:cxn modelId="{F7565886-C913-436D-9398-3EE2631A88B7}" type="presParOf" srcId="{8071A412-C908-4166-9024-1356E7C5EFE2}" destId="{BD8D15E7-0EE0-4100-8C88-95ABB5837E28}" srcOrd="7" destOrd="0" presId="urn:microsoft.com/office/officeart/2005/8/layout/cycle8"/>
    <dgm:cxn modelId="{745D344E-96F9-4335-9F58-9E70AC9FDDC7}" type="presParOf" srcId="{8071A412-C908-4166-9024-1356E7C5EFE2}" destId="{EECB3391-9F09-4542-AAB0-F80492FC64AB}" srcOrd="8" destOrd="0" presId="urn:microsoft.com/office/officeart/2005/8/layout/cycle8"/>
    <dgm:cxn modelId="{558FFDF6-6FF7-48EA-AA90-E3F0B969C894}" type="presParOf" srcId="{8071A412-C908-4166-9024-1356E7C5EFE2}" destId="{0C9B0C79-3CAF-48BA-A883-D4700D312EC4}" srcOrd="9" destOrd="0" presId="urn:microsoft.com/office/officeart/2005/8/layout/cycle8"/>
    <dgm:cxn modelId="{B4539623-D748-4A86-A88D-6D6DFA3B9F40}" type="presParOf" srcId="{8071A412-C908-4166-9024-1356E7C5EFE2}" destId="{82A60B9F-9E84-4066-8CCD-6EE88E04B4C9}" srcOrd="10" destOrd="0" presId="urn:microsoft.com/office/officeart/2005/8/layout/cycle8"/>
    <dgm:cxn modelId="{924BA78F-FBA4-433A-AA8A-E55BEDB53F31}" type="presParOf" srcId="{8071A412-C908-4166-9024-1356E7C5EFE2}" destId="{8A46B5FD-D8E5-4BEB-BBB3-89B8BB1EFB5F}" srcOrd="11" destOrd="0" presId="urn:microsoft.com/office/officeart/2005/8/layout/cycle8"/>
    <dgm:cxn modelId="{2B481E9C-1A22-40E8-A9AC-291C863DF164}" type="presParOf" srcId="{8071A412-C908-4166-9024-1356E7C5EFE2}" destId="{87549E21-0E09-4150-B1CE-0CA145A91D17}" srcOrd="12" destOrd="0" presId="urn:microsoft.com/office/officeart/2005/8/layout/cycle8"/>
    <dgm:cxn modelId="{6D6AFE40-CBEB-4AF7-8165-D04DE32C7552}" type="presParOf" srcId="{8071A412-C908-4166-9024-1356E7C5EFE2}" destId="{A751BFDD-5573-47D4-A820-501681C1BC4B}" srcOrd="13" destOrd="0" presId="urn:microsoft.com/office/officeart/2005/8/layout/cycle8"/>
    <dgm:cxn modelId="{C9F7F2A8-D995-404F-A414-04BE8B9F7C6D}" type="presParOf" srcId="{8071A412-C908-4166-9024-1356E7C5EFE2}" destId="{66579175-B078-4946-B030-E7FA8C8752C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75C9A-7E93-490D-A325-E2D638F78089}">
      <dsp:nvSpPr>
        <dsp:cNvPr id="0" name=""/>
        <dsp:cNvSpPr/>
      </dsp:nvSpPr>
      <dsp:spPr>
        <a:xfrm>
          <a:off x="3062783" y="504839"/>
          <a:ext cx="6524075" cy="6524075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b="1" kern="1200" dirty="0" smtClean="0">
              <a:solidFill>
                <a:srgbClr val="FF0000"/>
              </a:solidFill>
            </a:rPr>
            <a:t>PARENT </a:t>
          </a:r>
          <a:endParaRPr lang="en-GB" sz="5200" b="1" kern="1200" dirty="0">
            <a:solidFill>
              <a:srgbClr val="FF0000"/>
            </a:solidFill>
          </a:endParaRPr>
        </a:p>
      </dsp:txBody>
      <dsp:txXfrm>
        <a:off x="6501126" y="1887321"/>
        <a:ext cx="2330026" cy="1941689"/>
      </dsp:txXfrm>
    </dsp:sp>
    <dsp:sp modelId="{C5499C25-99FE-43E4-8CB2-2B560C7FA14E}">
      <dsp:nvSpPr>
        <dsp:cNvPr id="0" name=""/>
        <dsp:cNvSpPr/>
      </dsp:nvSpPr>
      <dsp:spPr>
        <a:xfrm>
          <a:off x="2928418" y="737841"/>
          <a:ext cx="6524075" cy="6524075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b="1" kern="1200" dirty="0" smtClean="0">
              <a:solidFill>
                <a:srgbClr val="FF0000"/>
              </a:solidFill>
            </a:rPr>
            <a:t>SCHOOL</a:t>
          </a:r>
          <a:endParaRPr lang="en-GB" sz="5200" b="1" kern="1200" dirty="0">
            <a:solidFill>
              <a:srgbClr val="FF0000"/>
            </a:solidFill>
          </a:endParaRPr>
        </a:p>
      </dsp:txBody>
      <dsp:txXfrm>
        <a:off x="4481769" y="4970723"/>
        <a:ext cx="3495040" cy="1708686"/>
      </dsp:txXfrm>
    </dsp:sp>
    <dsp:sp modelId="{EECB3391-9F09-4542-AAB0-F80492FC64AB}">
      <dsp:nvSpPr>
        <dsp:cNvPr id="0" name=""/>
        <dsp:cNvSpPr/>
      </dsp:nvSpPr>
      <dsp:spPr>
        <a:xfrm>
          <a:off x="2794053" y="504839"/>
          <a:ext cx="6524075" cy="6524075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b="1" kern="1200" dirty="0" smtClean="0">
              <a:solidFill>
                <a:srgbClr val="FF0000"/>
              </a:solidFill>
            </a:rPr>
            <a:t>PUPIL</a:t>
          </a:r>
          <a:endParaRPr lang="en-GB" sz="5200" b="1" kern="1200" dirty="0">
            <a:solidFill>
              <a:srgbClr val="FF0000"/>
            </a:solidFill>
          </a:endParaRPr>
        </a:p>
      </dsp:txBody>
      <dsp:txXfrm>
        <a:off x="3549758" y="1887321"/>
        <a:ext cx="2330026" cy="1941689"/>
      </dsp:txXfrm>
    </dsp:sp>
    <dsp:sp modelId="{87549E21-0E09-4150-B1CE-0CA145A91D17}">
      <dsp:nvSpPr>
        <dsp:cNvPr id="0" name=""/>
        <dsp:cNvSpPr/>
      </dsp:nvSpPr>
      <dsp:spPr>
        <a:xfrm>
          <a:off x="2659450" y="100967"/>
          <a:ext cx="7331817" cy="733181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51BFDD-5573-47D4-A820-501681C1BC4B}">
      <dsp:nvSpPr>
        <dsp:cNvPr id="0" name=""/>
        <dsp:cNvSpPr/>
      </dsp:nvSpPr>
      <dsp:spPr>
        <a:xfrm>
          <a:off x="2524547" y="333557"/>
          <a:ext cx="7331817" cy="733181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579175-B078-4946-B030-E7FA8C8752C0}">
      <dsp:nvSpPr>
        <dsp:cNvPr id="0" name=""/>
        <dsp:cNvSpPr/>
      </dsp:nvSpPr>
      <dsp:spPr>
        <a:xfrm>
          <a:off x="2389643" y="100967"/>
          <a:ext cx="7331817" cy="733181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4" rIns="91449" bIns="457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4" rIns="91449" bIns="457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FEA5B3-E474-4D4A-9EBF-7AC11A62C5F0}" type="datetimeFigureOut">
              <a:rPr lang="en-GB" altLang="en-US"/>
              <a:pPr>
                <a:defRPr/>
              </a:pPr>
              <a:t>22/11/2017</a:t>
            </a:fld>
            <a:endParaRPr lang="en-GB" altLang="en-US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4" rIns="91449" bIns="457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4" rIns="91449" bIns="457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C8FDA0-D78C-4D48-BFE5-B4BEBE0906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760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42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Shape 43"/>
          <p:cNvSpPr>
            <a:spLocks noGrp="1"/>
          </p:cNvSpPr>
          <p:nvPr>
            <p:ph type="body" sz="quarter" idx="1"/>
          </p:nvPr>
        </p:nvSpPr>
        <p:spPr bwMode="auto">
          <a:xfrm>
            <a:off x="906463" y="4716463"/>
            <a:ext cx="4986337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4" rIns="91449" bIns="4572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10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400" dirty="0" smtClean="0">
              <a:solidFill>
                <a:schemeClr val="tx1"/>
              </a:solidFill>
              <a:latin typeface="Avenir Roman"/>
              <a:ea typeface="Avenir Roman"/>
              <a:cs typeface="Avenir Roman"/>
              <a:sym typeface="Avenir Roman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40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84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81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8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46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72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93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852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59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368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GB" altLang="en-US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GB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66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57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3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r>
              <a:rPr lang="en-GB" altLang="en-US" smtClean="0">
                <a:solidFill>
                  <a:srgbClr val="000000"/>
                </a:solidFill>
              </a:rPr>
              <a:t>GCSEs then and now</a:t>
            </a:r>
          </a:p>
        </p:txBody>
      </p:sp>
    </p:spTree>
    <p:extLst>
      <p:ext uri="{BB962C8B-B14F-4D97-AF65-F5344CB8AC3E}">
        <p14:creationId xmlns:p14="http://schemas.microsoft.com/office/powerpoint/2010/main" val="278835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r>
              <a:rPr lang="en-GB" altLang="en-US" smtClean="0">
                <a:solidFill>
                  <a:srgbClr val="000000"/>
                </a:solidFill>
              </a:rPr>
              <a:t>GCSEs then and now</a:t>
            </a:r>
          </a:p>
        </p:txBody>
      </p:sp>
    </p:spTree>
    <p:extLst>
      <p:ext uri="{BB962C8B-B14F-4D97-AF65-F5344CB8AC3E}">
        <p14:creationId xmlns:p14="http://schemas.microsoft.com/office/powerpoint/2010/main" val="3398211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r>
              <a:rPr lang="en-GB" altLang="en-US" smtClean="0">
                <a:solidFill>
                  <a:srgbClr val="000000"/>
                </a:solidFill>
              </a:rPr>
              <a:t>GCSEs then and now</a:t>
            </a:r>
          </a:p>
        </p:txBody>
      </p:sp>
    </p:spTree>
    <p:extLst>
      <p:ext uri="{BB962C8B-B14F-4D97-AF65-F5344CB8AC3E}">
        <p14:creationId xmlns:p14="http://schemas.microsoft.com/office/powerpoint/2010/main" val="7087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r>
              <a:rPr lang="en-GB" altLang="en-US" smtClean="0">
                <a:solidFill>
                  <a:srgbClr val="000000"/>
                </a:solidFill>
              </a:rPr>
              <a:t>GCSEs then and now</a:t>
            </a:r>
          </a:p>
        </p:txBody>
      </p:sp>
    </p:spTree>
    <p:extLst>
      <p:ext uri="{BB962C8B-B14F-4D97-AF65-F5344CB8AC3E}">
        <p14:creationId xmlns:p14="http://schemas.microsoft.com/office/powerpoint/2010/main" val="651716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r>
              <a:rPr lang="en-GB" altLang="en-US" smtClean="0">
                <a:solidFill>
                  <a:srgbClr val="000000"/>
                </a:solidFill>
              </a:rPr>
              <a:t>Chart – single grading system </a:t>
            </a:r>
          </a:p>
        </p:txBody>
      </p:sp>
    </p:spTree>
    <p:extLst>
      <p:ext uri="{BB962C8B-B14F-4D97-AF65-F5344CB8AC3E}">
        <p14:creationId xmlns:p14="http://schemas.microsoft.com/office/powerpoint/2010/main" val="3449794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r>
              <a:rPr lang="en-GB" altLang="en-US" smtClean="0">
                <a:solidFill>
                  <a:srgbClr val="000000"/>
                </a:solidFill>
              </a:rPr>
              <a:t>4 levels of progress table/ flight pathway </a:t>
            </a:r>
          </a:p>
        </p:txBody>
      </p:sp>
    </p:spTree>
    <p:extLst>
      <p:ext uri="{BB962C8B-B14F-4D97-AF65-F5344CB8AC3E}">
        <p14:creationId xmlns:p14="http://schemas.microsoft.com/office/powerpoint/2010/main" val="696275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0"/>
              </a:spcBef>
              <a:buFontTx/>
              <a:buChar char="•"/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7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7971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73111"/>
            <a:ext cx="11177552" cy="716880"/>
          </a:xfrm>
          <a:prstGeom prst="rect">
            <a:avLst/>
          </a:prstGeom>
        </p:spPr>
        <p:txBody>
          <a:bodyPr/>
          <a:lstStyle>
            <a:lvl1pPr algn="l">
              <a:lnSpc>
                <a:spcPts val="6400"/>
              </a:lnSpc>
              <a:defRPr sz="6258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951" y="2214104"/>
            <a:ext cx="11704320" cy="6247094"/>
          </a:xfrm>
          <a:prstGeom prst="rect">
            <a:avLst/>
          </a:prstGeom>
        </p:spPr>
        <p:txBody>
          <a:bodyPr/>
          <a:lstStyle>
            <a:lvl1pPr marL="487672" indent="-487672">
              <a:buFont typeface="Wingdings" pitchFamily="2" charset="2"/>
              <a:buChar char="§"/>
              <a:defRPr/>
            </a:lvl1pPr>
            <a:lvl2pPr marL="1056623" indent="-406394">
              <a:buFont typeface="Wingdings" pitchFamily="2" charset="2"/>
              <a:buChar char="§"/>
              <a:defRPr/>
            </a:lvl2pPr>
            <a:lvl3pPr marL="1625575" indent="-325115">
              <a:buFont typeface="Wingdings" pitchFamily="2" charset="2"/>
              <a:buChar char="§"/>
              <a:defRPr/>
            </a:lvl3pPr>
            <a:lvl4pPr marL="2275804" indent="-325115">
              <a:buFont typeface="Wingdings" pitchFamily="2" charset="2"/>
              <a:buChar char="§"/>
              <a:defRPr/>
            </a:lvl4pPr>
            <a:lvl5pPr marL="2926034" indent="-325115"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0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55600" y="444500"/>
            <a:ext cx="12293600" cy="20447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yriad Pro"/>
              </a:rPr>
              <a:t>Body Level One</a:t>
            </a:r>
          </a:p>
          <a:p>
            <a:pPr lvl="1"/>
            <a:r>
              <a:rPr lang="en-US" altLang="en-US" smtClean="0">
                <a:sym typeface="Myriad Pro"/>
              </a:rPr>
              <a:t>Body Level Two</a:t>
            </a:r>
          </a:p>
          <a:p>
            <a:pPr lvl="2"/>
            <a:r>
              <a:rPr lang="en-US" altLang="en-US" smtClean="0">
                <a:sym typeface="Myriad Pro"/>
              </a:rPr>
              <a:t>Body Level Three</a:t>
            </a:r>
          </a:p>
          <a:p>
            <a:pPr lvl="3"/>
            <a:r>
              <a:rPr lang="en-US" altLang="en-US" smtClean="0">
                <a:sym typeface="Myriad Pro"/>
              </a:rPr>
              <a:t>Body Level Four</a:t>
            </a:r>
          </a:p>
          <a:p>
            <a:pPr lvl="4"/>
            <a:r>
              <a:rPr lang="en-US" altLang="en-US" smtClean="0">
                <a:sym typeface="Myriad Pro"/>
              </a:rPr>
              <a:t>Body Level Five</a:t>
            </a:r>
          </a:p>
        </p:txBody>
      </p:sp>
      <p:pic>
        <p:nvPicPr>
          <p:cNvPr id="1028" name="EdenBoys_Logo_spot.p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8616950"/>
            <a:ext cx="21971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</p:sldLayoutIdLst>
  <p:transition spd="med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5pPr>
      <a:lvl6pPr indent="1143000" defTabSz="584200"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6pPr>
      <a:lvl7pPr indent="1371600" defTabSz="584200"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7pPr>
      <a:lvl8pPr indent="1600200" defTabSz="584200"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8pPr>
      <a:lvl9pPr indent="1828800" defTabSz="584200">
        <a:defRPr sz="6400" spc="-128">
          <a:solidFill>
            <a:srgbClr val="7E217C"/>
          </a:solidFill>
          <a:latin typeface="+mj-lt"/>
          <a:ea typeface="+mj-ea"/>
          <a:cs typeface="+mj-cs"/>
          <a:sym typeface="Myriad Pro"/>
        </a:defRPr>
      </a:lvl9pPr>
    </p:titleStyle>
    <p:bodyStyle>
      <a:lvl1pPr marL="508000" indent="-508000" algn="l" defTabSz="584200" rtl="0" eaLnBrk="0" fontAlgn="base" hangingPunct="0">
        <a:spcBef>
          <a:spcPts val="4200"/>
        </a:spcBef>
        <a:spcAft>
          <a:spcPct val="0"/>
        </a:spcAft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1pPr>
      <a:lvl2pPr marL="1016000" indent="-508000" algn="l" defTabSz="584200" rtl="0" eaLnBrk="0" fontAlgn="base" hangingPunct="0">
        <a:spcBef>
          <a:spcPts val="4200"/>
        </a:spcBef>
        <a:spcAft>
          <a:spcPct val="0"/>
        </a:spcAft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2pPr>
      <a:lvl3pPr marL="1524000" indent="-508000" algn="l" defTabSz="584200" rtl="0" eaLnBrk="0" fontAlgn="base" hangingPunct="0">
        <a:spcBef>
          <a:spcPts val="4200"/>
        </a:spcBef>
        <a:spcAft>
          <a:spcPct val="0"/>
        </a:spcAft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3pPr>
      <a:lvl4pPr marL="2032000" indent="-508000" algn="l" defTabSz="584200" rtl="0" eaLnBrk="0" fontAlgn="base" hangingPunct="0">
        <a:spcBef>
          <a:spcPts val="4200"/>
        </a:spcBef>
        <a:spcAft>
          <a:spcPct val="0"/>
        </a:spcAft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4pPr>
      <a:lvl5pPr marL="2540000" indent="-508000" algn="l" defTabSz="584200" rtl="0" eaLnBrk="0" fontAlgn="base" hangingPunct="0">
        <a:spcBef>
          <a:spcPts val="4200"/>
        </a:spcBef>
        <a:spcAft>
          <a:spcPct val="0"/>
        </a:spcAft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5pPr>
      <a:lvl6pPr marL="3048000" indent="-508000" defTabSz="584200">
        <a:spcBef>
          <a:spcPts val="4200"/>
        </a:spcBef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6pPr>
      <a:lvl7pPr marL="3556000" indent="-508000" defTabSz="584200">
        <a:spcBef>
          <a:spcPts val="4200"/>
        </a:spcBef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7pPr>
      <a:lvl8pPr marL="4064000" indent="-508000" defTabSz="584200">
        <a:spcBef>
          <a:spcPts val="4200"/>
        </a:spcBef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8pPr>
      <a:lvl9pPr marL="4572000" indent="-508000" defTabSz="584200">
        <a:spcBef>
          <a:spcPts val="4200"/>
        </a:spcBef>
        <a:buClr>
          <a:srgbClr val="8A8B89"/>
        </a:buClr>
        <a:buSzPct val="70000"/>
        <a:buFont typeface="Zapf Dingbats"/>
        <a:buChar char="✤"/>
        <a:defRPr sz="3800">
          <a:solidFill>
            <a:srgbClr val="7E217C"/>
          </a:solidFill>
          <a:latin typeface="+mj-lt"/>
          <a:ea typeface="+mj-ea"/>
          <a:cs typeface="+mj-cs"/>
          <a:sym typeface="Myriad Pro"/>
        </a:defRPr>
      </a:lvl9pPr>
    </p:bodyStyle>
    <p:otherStyle>
      <a:lvl1pPr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2286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4572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6858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9144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11430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13716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6002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8288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45"/>
          <p:cNvSpPr>
            <a:spLocks noChangeArrowheads="1"/>
          </p:cNvSpPr>
          <p:nvPr/>
        </p:nvSpPr>
        <p:spPr bwMode="auto">
          <a:xfrm>
            <a:off x="-1588" y="2379663"/>
            <a:ext cx="13007976" cy="2651125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8" name="Shape 47"/>
          <p:cNvSpPr>
            <a:spLocks noGrp="1"/>
          </p:cNvSpPr>
          <p:nvPr>
            <p:ph type="title" idx="4294967295"/>
          </p:nvPr>
        </p:nvSpPr>
        <p:spPr bwMode="auto">
          <a:xfrm>
            <a:off x="457200" y="2789238"/>
            <a:ext cx="12293600" cy="1624012"/>
          </a:xfrm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numCol="1" anchor="b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GB" altLang="en-US" sz="54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altLang="en-US" sz="5400" dirty="0">
                <a:solidFill>
                  <a:srgbClr val="000000"/>
                </a:solidFill>
                <a:latin typeface="+mn-lt"/>
              </a:rPr>
            </a:br>
            <a:r>
              <a:rPr lang="en-GB" altLang="en-US" sz="6000" b="1" dirty="0">
                <a:solidFill>
                  <a:srgbClr val="F8F8F8"/>
                </a:solidFill>
              </a:rPr>
              <a:t>Eden </a:t>
            </a:r>
            <a:r>
              <a:rPr lang="en-GB" altLang="en-US" sz="6000" b="1" dirty="0" smtClean="0">
                <a:solidFill>
                  <a:srgbClr val="F8F8F8"/>
                </a:solidFill>
              </a:rPr>
              <a:t>B’ </a:t>
            </a:r>
            <a:r>
              <a:rPr lang="en-GB" altLang="en-US" sz="6000" b="1" dirty="0">
                <a:solidFill>
                  <a:srgbClr val="F8F8F8"/>
                </a:solidFill>
              </a:rPr>
              <a:t>School Preston</a:t>
            </a:r>
            <a:r>
              <a:rPr lang="en-GB" altLang="en-US" sz="6000" b="1" dirty="0">
                <a:solidFill>
                  <a:srgbClr val="000000"/>
                </a:solidFill>
              </a:rPr>
              <a:t/>
            </a:r>
            <a:br>
              <a:rPr lang="en-GB" altLang="en-US" sz="6000" b="1" dirty="0">
                <a:solidFill>
                  <a:srgbClr val="000000"/>
                </a:solidFill>
              </a:rPr>
            </a:br>
            <a:r>
              <a:rPr lang="en-GB" altLang="en-US" sz="6000" b="1" dirty="0" smtClean="0">
                <a:solidFill>
                  <a:srgbClr val="F8F8F8"/>
                </a:solidFill>
              </a:rPr>
              <a:t>Year 9 and 10 Pupil Curriculum and Assessment Information  2017</a:t>
            </a:r>
            <a:endParaRPr lang="en-US" altLang="en-US" sz="6000" b="1" dirty="0">
              <a:solidFill>
                <a:srgbClr val="F8F8F8"/>
              </a:solidFill>
            </a:endParaRPr>
          </a:p>
        </p:txBody>
      </p:sp>
      <p:sp>
        <p:nvSpPr>
          <p:cNvPr id="5124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5125" name="Shape 49"/>
          <p:cNvSpPr>
            <a:spLocks noChangeArrowheads="1"/>
          </p:cNvSpPr>
          <p:nvPr/>
        </p:nvSpPr>
        <p:spPr bwMode="auto">
          <a:xfrm>
            <a:off x="-1588" y="4957763"/>
            <a:ext cx="13007976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5126" name="EdenBoys_Logo_spot.p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584200"/>
            <a:ext cx="34925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5207000"/>
            <a:ext cx="808355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45"/>
          <p:cNvSpPr>
            <a:spLocks noChangeArrowheads="1"/>
          </p:cNvSpPr>
          <p:nvPr/>
        </p:nvSpPr>
        <p:spPr bwMode="auto">
          <a:xfrm>
            <a:off x="-193675" y="1127125"/>
            <a:ext cx="13220700" cy="852488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7" name="Shape 46"/>
          <p:cNvSpPr>
            <a:spLocks noGrp="1"/>
          </p:cNvSpPr>
          <p:nvPr>
            <p:ph type="body" idx="4294967295"/>
          </p:nvPr>
        </p:nvSpPr>
        <p:spPr>
          <a:xfrm>
            <a:off x="544513" y="2644775"/>
            <a:ext cx="11718925" cy="6696075"/>
          </a:xfrm>
        </p:spPr>
        <p:txBody>
          <a:bodyPr anchor="t"/>
          <a:lstStyle/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We </a:t>
            </a:r>
            <a:r>
              <a:rPr lang="en-GB" altLang="en-US" sz="4000" dirty="0" smtClean="0">
                <a:solidFill>
                  <a:srgbClr val="000000"/>
                </a:solidFill>
                <a:latin typeface="+mn-lt"/>
              </a:rPr>
              <a:t>work 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hard to ensure </a:t>
            </a:r>
            <a:r>
              <a:rPr lang="en-GB" altLang="en-US" sz="4000" dirty="0" smtClean="0">
                <a:solidFill>
                  <a:srgbClr val="000000"/>
                </a:solidFill>
                <a:latin typeface="+mn-lt"/>
              </a:rPr>
              <a:t>you all 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achieve at least a grade ‘5’ in </a:t>
            </a:r>
            <a:r>
              <a:rPr lang="en-GB" altLang="en-US" sz="4000" dirty="0" smtClean="0">
                <a:solidFill>
                  <a:srgbClr val="000000"/>
                </a:solidFill>
                <a:latin typeface="+mn-lt"/>
              </a:rPr>
              <a:t>your 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GCSEs.</a:t>
            </a:r>
          </a:p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We </a:t>
            </a:r>
            <a:r>
              <a:rPr lang="en-GB" altLang="en-US" sz="4000" dirty="0" smtClean="0">
                <a:solidFill>
                  <a:srgbClr val="000000"/>
                </a:solidFill>
                <a:latin typeface="+mn-lt"/>
              </a:rPr>
              <a:t>expect you all to 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make </a:t>
            </a:r>
            <a:r>
              <a:rPr lang="en-GB" altLang="en-US" sz="4000" b="1" dirty="0">
                <a:solidFill>
                  <a:srgbClr val="000000"/>
                </a:solidFill>
                <a:latin typeface="+mn-lt"/>
              </a:rPr>
              <a:t>4 levels 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of</a:t>
            </a:r>
            <a:r>
              <a:rPr lang="en-GB" altLang="en-US" sz="4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4000" dirty="0">
                <a:solidFill>
                  <a:srgbClr val="000000"/>
                </a:solidFill>
                <a:latin typeface="+mn-lt"/>
              </a:rPr>
              <a:t>progress between the end of Key Stage 2 and the end of Key Stage 4.</a:t>
            </a:r>
          </a:p>
          <a:p>
            <a:pPr marL="571500" lvl="1" indent="-571500">
              <a:defRPr/>
            </a:pPr>
            <a:r>
              <a:rPr lang="en-GB" altLang="en-US" sz="4000" b="1" dirty="0" smtClean="0">
                <a:solidFill>
                  <a:srgbClr val="000000"/>
                </a:solidFill>
                <a:latin typeface="+mn-lt"/>
              </a:rPr>
              <a:t>What does four grades of progress mean?</a:t>
            </a:r>
            <a:endParaRPr lang="en-GB" altLang="en-US" sz="4000" b="1" dirty="0">
              <a:solidFill>
                <a:srgbClr val="000000"/>
              </a:solidFill>
              <a:latin typeface="+mn-lt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44513" y="993775"/>
            <a:ext cx="12206287" cy="1003300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High Expectations</a:t>
            </a:r>
          </a:p>
        </p:txBody>
      </p:sp>
      <p:sp>
        <p:nvSpPr>
          <p:cNvPr id="22533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22534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22535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68288"/>
            <a:ext cx="1925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1363" y="700088"/>
            <a:ext cx="11737975" cy="1439862"/>
          </a:xfrm>
        </p:spPr>
        <p:txBody>
          <a:bodyPr lIns="117043" tIns="58522" rIns="117043" bIns="58522">
            <a:normAutofit fontScale="90000"/>
          </a:bodyPr>
          <a:lstStyle/>
          <a:p>
            <a:pPr>
              <a:defRPr/>
            </a:pPr>
            <a:r>
              <a:rPr lang="en-GB" altLang="en-US" sz="4000" b="1" dirty="0" smtClean="0">
                <a:latin typeface="+mn-lt"/>
              </a:rPr>
              <a:t>KS2 Level	</a:t>
            </a:r>
            <a:r>
              <a:rPr lang="en-GB" altLang="en-US" sz="4000" b="1" dirty="0">
                <a:latin typeface="+mn-lt"/>
              </a:rPr>
              <a:t>	</a:t>
            </a:r>
            <a:r>
              <a:rPr lang="en-GB" altLang="en-US" sz="4000" b="1" dirty="0" smtClean="0">
                <a:latin typeface="+mn-lt"/>
              </a:rPr>
              <a:t>	Y7 Start Grade (GCSE GRADE)		   GCSE Target  </a:t>
            </a:r>
            <a:endParaRPr lang="en-GB" altLang="en-US" sz="4000" b="1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 flipV="1">
            <a:off x="2757488" y="1185863"/>
            <a:ext cx="906462" cy="468312"/>
          </a:xfrm>
          <a:prstGeom prst="rightArrow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flipV="1">
            <a:off x="8950325" y="1190625"/>
            <a:ext cx="906463" cy="468313"/>
          </a:xfrm>
          <a:prstGeom prst="rightArrow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665163" y="2214563"/>
          <a:ext cx="11704638" cy="6118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1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9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3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9556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KS2 LEVEL ON ENTRY </a:t>
                      </a:r>
                      <a:endParaRPr lang="en-GB" sz="40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GCSE</a:t>
                      </a:r>
                      <a:r>
                        <a:rPr lang="en-GB" sz="4000" baseline="0" dirty="0" smtClean="0"/>
                        <a:t> START GRADE ON ENTRY </a:t>
                      </a:r>
                      <a:endParaRPr lang="en-GB" sz="40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MINIMUM</a:t>
                      </a:r>
                      <a:r>
                        <a:rPr lang="en-GB" sz="4000" baseline="0" dirty="0" smtClean="0"/>
                        <a:t> GCSE TARGET </a:t>
                      </a:r>
                      <a:endParaRPr lang="en-GB" sz="4000" dirty="0"/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9556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6</a:t>
                      </a:r>
                      <a:endParaRPr lang="en-GB" sz="40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4C</a:t>
                      </a:r>
                      <a:endParaRPr lang="en-GB" sz="40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9</a:t>
                      </a:r>
                      <a:endParaRPr lang="en-GB" sz="4000" dirty="0"/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9556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4b</a:t>
                      </a:r>
                      <a:endParaRPr lang="en-GB" sz="40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2b</a:t>
                      </a:r>
                      <a:endParaRPr lang="en-GB" sz="40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6</a:t>
                      </a:r>
                      <a:endParaRPr lang="en-GB" sz="4000" dirty="0"/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9556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4c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2c</a:t>
                      </a:r>
                      <a:endParaRPr lang="en-GB" sz="40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5</a:t>
                      </a:r>
                      <a:endParaRPr lang="en-GB" sz="4000" dirty="0"/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45"/>
          <p:cNvSpPr>
            <a:spLocks noChangeArrowheads="1"/>
          </p:cNvSpPr>
          <p:nvPr/>
        </p:nvSpPr>
        <p:spPr bwMode="auto">
          <a:xfrm>
            <a:off x="-6350" y="1127125"/>
            <a:ext cx="13033375" cy="852488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5" name="Shape 46"/>
          <p:cNvSpPr>
            <a:spLocks noGrp="1"/>
          </p:cNvSpPr>
          <p:nvPr>
            <p:ph type="body" idx="4294967295"/>
          </p:nvPr>
        </p:nvSpPr>
        <p:spPr>
          <a:xfrm>
            <a:off x="787400" y="2452688"/>
            <a:ext cx="11718925" cy="6696075"/>
          </a:xfrm>
        </p:spPr>
        <p:txBody>
          <a:bodyPr anchor="t"/>
          <a:lstStyle/>
          <a:p>
            <a:pPr>
              <a:defRPr/>
            </a:pPr>
            <a:endParaRPr lang="en-GB" sz="3000" dirty="0"/>
          </a:p>
          <a:p>
            <a:pPr>
              <a:defRPr/>
            </a:pPr>
            <a:r>
              <a:rPr lang="en-US" altLang="en-US" sz="4000" dirty="0" smtClean="0">
                <a:solidFill>
                  <a:srgbClr val="000000"/>
                </a:solidFill>
                <a:latin typeface="+mn-lt"/>
              </a:rPr>
              <a:t>Devised by our Directors of learning; subject </a:t>
            </a:r>
            <a:r>
              <a:rPr lang="en-US" altLang="en-US" sz="4000" dirty="0">
                <a:solidFill>
                  <a:srgbClr val="000000"/>
                </a:solidFill>
                <a:latin typeface="+mn-lt"/>
              </a:rPr>
              <a:t>experts , very carefully selected to ensure  they are able to uphold our vision and ensure success.</a:t>
            </a:r>
          </a:p>
          <a:p>
            <a:pPr marL="0" indent="0"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  <a:p>
            <a:pPr marL="0" indent="0"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  <a:p>
            <a:pPr marL="0" indent="0"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  <a:p>
            <a:pPr marL="0" indent="0"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  <a:p>
            <a:pPr marL="0" indent="0"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  <a:p>
            <a:pPr marL="0" indent="0"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  <a:p>
            <a:pPr marL="0" indent="0">
              <a:buFont typeface="Zapf Dingbats"/>
              <a:buNone/>
              <a:defRPr/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44513" y="993775"/>
            <a:ext cx="12206287" cy="1003300"/>
          </a:xfrm>
        </p:spPr>
        <p:txBody>
          <a:bodyPr anchor="b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8F8F8"/>
                </a:solidFill>
              </a:rPr>
              <a:t>Long term plans </a:t>
            </a:r>
            <a:endParaRPr lang="en-GB" b="1" dirty="0">
              <a:solidFill>
                <a:srgbClr val="F8F8F8"/>
              </a:solidFill>
            </a:endParaRPr>
          </a:p>
        </p:txBody>
      </p:sp>
      <p:sp>
        <p:nvSpPr>
          <p:cNvPr id="33797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33798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33799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68288"/>
            <a:ext cx="1925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5843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332422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dirty="0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dirty="0" smtClean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/>
              <a:t> Director of Learning for English: Mr Ramsay</a:t>
            </a:r>
            <a:endParaRPr lang="en-GB" sz="3600" b="1" dirty="0"/>
          </a:p>
        </p:txBody>
      </p:sp>
      <p:sp>
        <p:nvSpPr>
          <p:cNvPr id="35845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35846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35847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837" y="1042083"/>
            <a:ext cx="13040474" cy="871151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7891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332422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smtClean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/>
              <a:t> Director of Learning for Mathematics: Mr Y Patel</a:t>
            </a:r>
            <a:endParaRPr lang="en-GB" sz="3600" b="1" dirty="0"/>
          </a:p>
        </p:txBody>
      </p:sp>
      <p:sp>
        <p:nvSpPr>
          <p:cNvPr id="37893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37894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37895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6350" y="2112963"/>
          <a:ext cx="13033376" cy="7618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1722"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rgbClr val="F8F8F8"/>
                          </a:solidFill>
                        </a:rPr>
                        <a:t>Number</a:t>
                      </a:r>
                      <a:endParaRPr lang="en-GB" sz="3200" dirty="0">
                        <a:solidFill>
                          <a:srgbClr val="F8F8F8"/>
                        </a:solidFill>
                      </a:endParaRPr>
                    </a:p>
                  </a:txBody>
                  <a:tcPr marT="45712" marB="45712" anchor="ctr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Calculations, checking and rounding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Indices, roots, reciprocals and hierarchy of operations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Factors, multiples and primes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Standard form and surds</a:t>
                      </a:r>
                      <a:endParaRPr lang="en-GB" sz="18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  <a:sym typeface="Palatino"/>
                      </a:endParaRPr>
                    </a:p>
                  </a:txBody>
                  <a:tcPr marT="45712" marB="45712" anchor="ctr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199"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rgbClr val="000000"/>
                          </a:solidFill>
                        </a:rPr>
                        <a:t>Algebra</a:t>
                      </a:r>
                      <a:endParaRPr lang="en-GB" sz="3200" dirty="0">
                        <a:solidFill>
                          <a:srgbClr val="000000"/>
                        </a:solidFill>
                      </a:endParaRPr>
                    </a:p>
                  </a:txBody>
                  <a:tcPr marT="45712" marB="45712" anchor="ctr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Using algebraic notation, writing and simplifying expressions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Setting up, rearranging and solving equations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Sequences</a:t>
                      </a:r>
                    </a:p>
                  </a:txBody>
                  <a:tcPr marT="45712" marB="45712" anchor="ctr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88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8F8F8"/>
                          </a:solidFill>
                        </a:rPr>
                        <a:t>Statistics</a:t>
                      </a:r>
                    </a:p>
                    <a:p>
                      <a:pPr algn="l"/>
                      <a:endParaRPr lang="en-GB" sz="3200" dirty="0"/>
                    </a:p>
                  </a:txBody>
                  <a:tcPr marT="45712" marB="45712" anchor="ctr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Averages and range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Representing and interpreting data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Scatter graphs</a:t>
                      </a:r>
                      <a:endParaRPr lang="en-GB" sz="18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  <a:sym typeface="Palatino"/>
                      </a:endParaRPr>
                    </a:p>
                  </a:txBody>
                  <a:tcPr marT="45712" marB="45712" anchor="ctr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6199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Number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T="45712" marB="45712" anchor="ctr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Fractions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Percentages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Ratio</a:t>
                      </a:r>
                      <a:r>
                        <a:rPr lang="en-GB" sz="1800" baseline="0" dirty="0" smtClean="0">
                          <a:solidFill>
                            <a:srgbClr val="F8F8F8"/>
                          </a:solidFill>
                        </a:rPr>
                        <a:t> and proportion</a:t>
                      </a:r>
                      <a:endParaRPr lang="en-GB" sz="1800" dirty="0" smtClean="0">
                        <a:solidFill>
                          <a:srgbClr val="F8F8F8"/>
                        </a:solidFill>
                      </a:endParaRPr>
                    </a:p>
                  </a:txBody>
                  <a:tcPr marT="45712" marB="45712" anchor="ctr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6199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8F8F8"/>
                          </a:solidFill>
                        </a:rPr>
                        <a:t>Geometry</a:t>
                      </a:r>
                    </a:p>
                  </a:txBody>
                  <a:tcPr marT="45712" marB="45712" anchor="ctr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</a:rPr>
                        <a:t>Polygons,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</a:rPr>
                        <a:t> angles and parallel lines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</a:rPr>
                        <a:t>Pythagoras’ Theorem and trigonometry</a:t>
                      </a:r>
                      <a:endParaRPr lang="en-GB" sz="18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endParaRPr lang="en-GB" sz="1800" dirty="0"/>
                    </a:p>
                  </a:txBody>
                  <a:tcPr marT="45712" marB="45712" anchor="ctr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3905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Algebra</a:t>
                      </a:r>
                      <a:endParaRPr lang="en-GB" sz="3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  <a:sym typeface="Palatino"/>
                      </a:endParaRPr>
                    </a:p>
                  </a:txBody>
                  <a:tcPr marT="45712" marB="45712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Graphs; the basics and real-life graphs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Linear graphs and coordinate geometry</a:t>
                      </a: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Quadratic, cubic and other graphs</a:t>
                      </a:r>
                    </a:p>
                    <a:p>
                      <a:pPr algn="l"/>
                      <a:endParaRPr lang="en-GB" sz="1800" dirty="0"/>
                    </a:p>
                  </a:txBody>
                  <a:tcPr marT="45712" marB="45712" anchor="ctr">
                    <a:solidFill>
                      <a:srgbClr val="7E2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9939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332422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smtClean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/>
              <a:t> Director of Learning </a:t>
            </a:r>
            <a:r>
              <a:rPr lang="en-GB" sz="3600" b="1" dirty="0"/>
              <a:t> </a:t>
            </a:r>
            <a:r>
              <a:rPr lang="en-GB" sz="3600" b="1" dirty="0" smtClean="0"/>
              <a:t>for Science: Mr </a:t>
            </a:r>
            <a:r>
              <a:rPr lang="en-GB" sz="3600" b="1" dirty="0" err="1" smtClean="0"/>
              <a:t>Sidat</a:t>
            </a:r>
            <a:endParaRPr lang="en-GB" sz="3600" b="1" dirty="0"/>
          </a:p>
        </p:txBody>
      </p:sp>
      <p:sp>
        <p:nvSpPr>
          <p:cNvPr id="39941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39942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39943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87891"/>
              </p:ext>
            </p:extLst>
          </p:nvPr>
        </p:nvGraphicFramePr>
        <p:xfrm>
          <a:off x="-6350" y="2112963"/>
          <a:ext cx="13033375" cy="7896225"/>
        </p:xfrm>
        <a:graphic>
          <a:graphicData uri="http://schemas.openxmlformats.org/drawingml/2006/table">
            <a:tbl>
              <a:tblPr/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5643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Palatino"/>
                          <a:cs typeface="Palatino"/>
                          <a:sym typeface="Palatino"/>
                        </a:rPr>
                        <a:t>Scientific enquiry, techniques &amp; procedures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 marL="6350" indent="-635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9pPr>
                    </a:lstStyle>
                    <a:p>
                      <a:pPr algn="l"/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Key concepts of Physics, Chemistry &amp; Biology </a:t>
                      </a:r>
                    </a:p>
                    <a:p>
                      <a:pPr algn="l"/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 Motion and forces, States of matter and mixtures, Cells and control</a:t>
                      </a:r>
                    </a:p>
                  </a:txBody>
                  <a:tcPr marL="114300" marR="1143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5307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Palatino"/>
                        </a:rPr>
                        <a:t>Make judgements &amp; draw conclusions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  <a:sym typeface="Palatino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8F8F8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Key concepts of Physics,, Conservation of energy.</a:t>
                      </a:r>
                      <a:r>
                        <a:rPr lang="en-GB" sz="2000" baseline="0" dirty="0" smtClean="0">
                          <a:solidFill>
                            <a:srgbClr val="F8F8F8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 </a:t>
                      </a:r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8F8F8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Key concepts in Chemistry,  States of matter </a:t>
                      </a:r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8F8F8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Key concepts in Biology, Cells and control,  Genetics.</a:t>
                      </a:r>
                    </a:p>
                    <a:p>
                      <a:pPr algn="l"/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14300" marR="1143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041">
                <a:tc>
                  <a:txBody>
                    <a:bodyPr/>
                    <a:lstStyle>
                      <a:lvl1pPr marL="6350" indent="-635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9pPr>
                    </a:lstStyle>
                    <a:p>
                      <a:pPr marL="6350" marR="0" lvl="0" indent="-6350" algn="l" defTabSz="584200" rtl="0" eaLnBrk="1" fontAlgn="base" latinLnBrk="0" hangingPunct="1">
                        <a:lnSpc>
                          <a:spcPct val="1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Palatino"/>
                          <a:cs typeface="Palatino"/>
                          <a:sym typeface="Palatino"/>
                        </a:rPr>
                        <a:t>Develop &amp; improve experimental procedures</a:t>
                      </a:r>
                    </a:p>
                  </a:txBody>
                  <a:tcPr marL="114300" marR="1143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Motion and forces, Conservation of </a:t>
                      </a:r>
                      <a:r>
                        <a:rPr lang="en-GB" sz="200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energy , 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States of matter </a:t>
                      </a:r>
                      <a:r>
                        <a:rPr lang="en-GB" sz="200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and mixtures, 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  <a:sym typeface="Myriad Pro"/>
                        </a:rPr>
                        <a:t>Cells and control,  Genetics.</a:t>
                      </a:r>
                    </a:p>
                    <a:p>
                      <a:pPr algn="l"/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14300" marR="1143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6511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"/>
                          <a:cs typeface="Palatino"/>
                          <a:sym typeface="Palatino"/>
                        </a:rPr>
                        <a:t>Mathematical calculations &amp; data analysis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Palatino"/>
                        </a:rPr>
                        <a:t> 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+mn-lt"/>
                        <a:ea typeface="Palatino"/>
                        <a:cs typeface="Palatino"/>
                        <a:sym typeface="Palatino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solidFill>
                            <a:srgbClr val="F8F8F8"/>
                          </a:solidFill>
                        </a:rPr>
                        <a:t>Waves,</a:t>
                      </a:r>
                      <a:r>
                        <a:rPr lang="en-GB" sz="2000" baseline="0" dirty="0" smtClean="0">
                          <a:solidFill>
                            <a:srgbClr val="F8F8F8"/>
                          </a:solidFill>
                        </a:rPr>
                        <a:t> electromagnetic spectrum, radioactivity &amp;  Chemical changes</a:t>
                      </a:r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14300" marR="1143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9723">
                <a:tc>
                  <a:txBody>
                    <a:bodyPr/>
                    <a:lstStyle>
                      <a:lvl1pPr marL="6350" indent="-635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9pPr>
                    </a:lstStyle>
                    <a:p>
                      <a:pPr marL="6350" marR="0" lvl="0" indent="-6350" algn="l" defTabSz="584200" rtl="0" eaLnBrk="1" fontAlgn="base" latinLnBrk="0" hangingPunct="1">
                        <a:lnSpc>
                          <a:spcPct val="1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+mn-lt"/>
                          <a:ea typeface="Palatino"/>
                          <a:cs typeface="Palatino"/>
                          <a:sym typeface="Palatino"/>
                        </a:rPr>
                        <a:t>Critical thinking 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+mn-lt"/>
                        <a:ea typeface="Palatino"/>
                        <a:cs typeface="Times New Roman" panose="02020603050405020304" pitchFamily="18" charset="0"/>
                        <a:sym typeface="Palatino"/>
                      </a:endParaRPr>
                    </a:p>
                  </a:txBody>
                  <a:tcPr marL="114300" marR="1143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 marL="6350" indent="-635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/>
                        <a:defRPr sz="3400">
                          <a:solidFill>
                            <a:srgbClr val="7E217C"/>
                          </a:solidFill>
                          <a:latin typeface="Calibri Light" panose="020F0302020204030204" pitchFamily="34" charset="0"/>
                          <a:sym typeface="Myriad Pro"/>
                        </a:defRPr>
                      </a:lvl9pPr>
                    </a:lstStyle>
                    <a:p>
                      <a:pPr marL="6350" marR="0" lvl="0" indent="-6350" algn="l" defTabSz="584200" rtl="0" eaLnBrk="1" fontAlgn="base" latinLnBrk="0" hangingPunct="1">
                        <a:lnSpc>
                          <a:spcPct val="1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rgbClr val="000000"/>
                          </a:solidFill>
                        </a:rPr>
                        <a:t> Genetics, medicine &amp; Health </a:t>
                      </a:r>
                      <a:endParaRPr lang="en-GB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6350" marR="0" lvl="0" indent="-6350" algn="l" defTabSz="584200" rtl="0" eaLnBrk="1" fontAlgn="base" latinLnBrk="0" hangingPunct="1">
                        <a:lnSpc>
                          <a:spcPct val="1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  <a:sym typeface="Palatino"/>
                      </a:endParaRPr>
                    </a:p>
                  </a:txBody>
                  <a:tcPr marL="114300" marR="1143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987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332422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smtClean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/>
              <a:t> Director of Learning for  Languages: Mr </a:t>
            </a:r>
            <a:r>
              <a:rPr lang="en-GB" sz="3600" b="1" dirty="0" err="1" smtClean="0"/>
              <a:t>Bencherif</a:t>
            </a:r>
            <a:endParaRPr lang="en-GB" sz="3600" b="1" dirty="0"/>
          </a:p>
        </p:txBody>
      </p:sp>
      <p:sp>
        <p:nvSpPr>
          <p:cNvPr id="41989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41990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41991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6350" y="2112963"/>
          <a:ext cx="13033376" cy="8208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8195">
                <a:tc>
                  <a:txBody>
                    <a:bodyPr/>
                    <a:lstStyle/>
                    <a:p>
                      <a:pPr algn="l"/>
                      <a:r>
                        <a:rPr lang="en-GB" sz="2800" baseline="0" dirty="0" smtClean="0">
                          <a:solidFill>
                            <a:srgbClr val="F8F8F8"/>
                          </a:solidFill>
                          <a:latin typeface="+mj-lt"/>
                        </a:rPr>
                        <a:t>Memorisation of vocabulary related to GCSE themes</a:t>
                      </a:r>
                      <a:endParaRPr lang="en-GB" sz="2800" dirty="0">
                        <a:solidFill>
                          <a:srgbClr val="F8F8F8"/>
                        </a:solidFill>
                        <a:latin typeface="+mj-lt"/>
                      </a:endParaRPr>
                    </a:p>
                  </a:txBody>
                  <a:tcPr marT="45713" marB="45713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Half</a:t>
                      </a:r>
                      <a:r>
                        <a:rPr lang="en-GB" sz="280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term topic focus delivered on a 3 years plan.</a:t>
                      </a:r>
                      <a:endParaRPr lang="en-GB" sz="1600" dirty="0"/>
                    </a:p>
                  </a:txBody>
                  <a:tcPr marT="45713" marB="45713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613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Listening</a:t>
                      </a:r>
                    </a:p>
                  </a:txBody>
                  <a:tcPr marT="45713" marB="45713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8F8F8"/>
                          </a:solidFill>
                          <a:latin typeface="+mj-lt"/>
                        </a:rPr>
                        <a:t>Authentic resources and bank</a:t>
                      </a:r>
                      <a:r>
                        <a:rPr lang="en-GB" sz="2800" baseline="0" dirty="0" smtClean="0">
                          <a:solidFill>
                            <a:srgbClr val="F8F8F8"/>
                          </a:solidFill>
                          <a:latin typeface="+mj-lt"/>
                        </a:rPr>
                        <a:t> of exercises reflecting GCSE.</a:t>
                      </a:r>
                      <a:endParaRPr lang="en-GB" sz="2800" dirty="0" smtClean="0">
                        <a:solidFill>
                          <a:srgbClr val="F8F8F8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1600" dirty="0"/>
                    </a:p>
                  </a:txBody>
                  <a:tcPr marT="45713" marB="45713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913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8F8F8"/>
                          </a:solidFill>
                          <a:latin typeface="+mj-lt"/>
                        </a:rPr>
                        <a:t>Speaking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13" marB="45713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>
                          <a:solidFill>
                            <a:srgbClr val="000000"/>
                          </a:solidFill>
                        </a:rPr>
                        <a:t>Oral</a:t>
                      </a:r>
                      <a:r>
                        <a:rPr lang="en-GB" sz="2800" baseline="0" dirty="0" smtClean="0">
                          <a:solidFill>
                            <a:srgbClr val="000000"/>
                          </a:solidFill>
                        </a:rPr>
                        <a:t> task related half term topic</a:t>
                      </a:r>
                    </a:p>
                    <a:p>
                      <a:pPr algn="l"/>
                      <a:r>
                        <a:rPr lang="en-GB" sz="2800" baseline="0" dirty="0" smtClean="0">
                          <a:solidFill>
                            <a:srgbClr val="000000"/>
                          </a:solidFill>
                        </a:rPr>
                        <a:t>Mock GCSE speaking exam on SP2.</a:t>
                      </a:r>
                      <a:endParaRPr lang="en-GB" sz="2800" dirty="0">
                        <a:solidFill>
                          <a:srgbClr val="000000"/>
                        </a:solidFill>
                      </a:endParaRPr>
                    </a:p>
                  </a:txBody>
                  <a:tcPr marT="45713" marB="45713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913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Reading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13" marB="45713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8F8F8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Authentic resources and bank</a:t>
                      </a:r>
                      <a:r>
                        <a:rPr lang="en-GB" sz="2800" baseline="0" dirty="0" smtClean="0">
                          <a:solidFill>
                            <a:srgbClr val="F8F8F8"/>
                          </a:solidFill>
                          <a:latin typeface="+mn-lt"/>
                          <a:ea typeface="+mn-ea"/>
                          <a:cs typeface="+mn-cs"/>
                          <a:sym typeface="Palatino"/>
                        </a:rPr>
                        <a:t> of exercises reflecting GCSE.</a:t>
                      </a:r>
                      <a:endParaRPr lang="en-GB" sz="2800" dirty="0" smtClean="0">
                        <a:solidFill>
                          <a:srgbClr val="F8F8F8"/>
                        </a:solidFill>
                        <a:latin typeface="+mn-lt"/>
                        <a:ea typeface="+mn-ea"/>
                        <a:cs typeface="+mn-cs"/>
                        <a:sym typeface="Palatino"/>
                      </a:endParaRPr>
                    </a:p>
                  </a:txBody>
                  <a:tcPr marT="45713" marB="45713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327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F8F8F8"/>
                          </a:solidFill>
                          <a:latin typeface="+mj-lt"/>
                        </a:rPr>
                        <a:t>Writing</a:t>
                      </a:r>
                      <a:endParaRPr lang="en-GB" sz="1600" dirty="0"/>
                    </a:p>
                  </a:txBody>
                  <a:tcPr marT="45713" marB="45713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rgbClr val="000000"/>
                          </a:solidFill>
                        </a:rPr>
                        <a:t>Variety of writing tasks targeting </a:t>
                      </a:r>
                      <a:r>
                        <a:rPr lang="en-GB" sz="2800" smtClean="0">
                          <a:solidFill>
                            <a:srgbClr val="000000"/>
                          </a:solidFill>
                        </a:rPr>
                        <a:t>different purposes and </a:t>
                      </a:r>
                      <a:r>
                        <a:rPr lang="en-GB" sz="2800" dirty="0" smtClean="0">
                          <a:solidFill>
                            <a:srgbClr val="000000"/>
                          </a:solidFill>
                        </a:rPr>
                        <a:t>audiences.</a:t>
                      </a:r>
                    </a:p>
                    <a:p>
                      <a:pPr algn="l"/>
                      <a:endParaRPr lang="en-GB" sz="1600" dirty="0"/>
                    </a:p>
                  </a:txBody>
                  <a:tcPr marT="45713" marB="45713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4035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332422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smtClean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/>
              <a:t> Director of Learning for Humanities: Mr Clare (History)  </a:t>
            </a:r>
            <a:endParaRPr lang="en-GB" sz="3600" b="1" dirty="0"/>
          </a:p>
        </p:txBody>
      </p:sp>
      <p:sp>
        <p:nvSpPr>
          <p:cNvPr id="44037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44038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44039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59188"/>
              </p:ext>
            </p:extLst>
          </p:nvPr>
        </p:nvGraphicFramePr>
        <p:xfrm>
          <a:off x="-6350" y="2014808"/>
          <a:ext cx="13033376" cy="8478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7091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Demonstrate knowledge and understanding of the key features and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characteristics of the periods studied 35%.</a:t>
                      </a:r>
                    </a:p>
                  </a:txBody>
                  <a:tcPr marT="45716" marB="45716" anchor="ctr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>
                          <a:solidFill>
                            <a:srgbClr val="000000"/>
                          </a:solidFill>
                        </a:rPr>
                        <a:t>Conflict and Tension</a:t>
                      </a:r>
                      <a:r>
                        <a:rPr lang="en-GB" sz="4000" baseline="0" dirty="0" smtClean="0">
                          <a:solidFill>
                            <a:srgbClr val="000000"/>
                          </a:solidFill>
                        </a:rPr>
                        <a:t>: 1918-39 </a:t>
                      </a:r>
                    </a:p>
                    <a:p>
                      <a:pPr algn="l"/>
                      <a:r>
                        <a:rPr lang="en-GB" sz="4000" baseline="0" dirty="0" smtClean="0">
                          <a:solidFill>
                            <a:srgbClr val="000000"/>
                          </a:solidFill>
                        </a:rPr>
                        <a:t>(Causes of World War Two)</a:t>
                      </a:r>
                      <a:endParaRPr lang="en-GB" sz="40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T="45716" marB="45716" anchor="ctr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279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Explain and analyse historical events and periods studied using secondorder1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historical concepts.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35%</a:t>
                      </a:r>
                    </a:p>
                  </a:txBody>
                  <a:tcPr marT="45716" marB="45716" anchor="ctr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>
                          <a:solidFill>
                            <a:srgbClr val="F8F8F8"/>
                          </a:solidFill>
                        </a:rPr>
                        <a:t>America, 1840–1895: Expansion and consolidation.</a:t>
                      </a:r>
                      <a:endParaRPr lang="en-GB" sz="4000" dirty="0">
                        <a:solidFill>
                          <a:srgbClr val="F8F8F8"/>
                        </a:solidFill>
                      </a:endParaRPr>
                    </a:p>
                  </a:txBody>
                  <a:tcPr marT="45716" marB="45716" anchor="ctr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254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Analyse, evaluate and use sources (contemporary to the period) to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make substantiated judgements, in the context of historical events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studied.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15%</a:t>
                      </a:r>
                    </a:p>
                  </a:txBody>
                  <a:tcPr marT="45716" marB="45716" anchor="ctr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>
                          <a:solidFill>
                            <a:srgbClr val="F8F8F8"/>
                          </a:solidFill>
                        </a:rPr>
                        <a:t>Norman England:</a:t>
                      </a:r>
                      <a:r>
                        <a:rPr lang="en-GB" sz="4000" baseline="0" dirty="0" smtClean="0">
                          <a:solidFill>
                            <a:srgbClr val="F8F8F8"/>
                          </a:solidFill>
                        </a:rPr>
                        <a:t> 1066 -1100 </a:t>
                      </a:r>
                      <a:endParaRPr lang="en-GB" sz="4000" dirty="0">
                        <a:solidFill>
                          <a:srgbClr val="F8F8F8"/>
                        </a:solidFill>
                      </a:endParaRPr>
                    </a:p>
                  </a:txBody>
                  <a:tcPr marT="45716" marB="45716" anchor="ctr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4350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Analyse, evaluate and make substantiated judgements about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interpretations (including how and why interpretations may differ) in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the context of historical events studied.</a:t>
                      </a:r>
                    </a:p>
                    <a:p>
                      <a:pPr algn="l"/>
                      <a:r>
                        <a:rPr lang="en-GB" sz="2400" dirty="0" smtClean="0">
                          <a:solidFill>
                            <a:srgbClr val="F8F8F8"/>
                          </a:solidFill>
                        </a:rPr>
                        <a:t>15%</a:t>
                      </a:r>
                      <a:endParaRPr lang="en-GB" sz="2400" dirty="0">
                        <a:solidFill>
                          <a:srgbClr val="F8F8F8"/>
                        </a:solidFill>
                      </a:endParaRPr>
                    </a:p>
                  </a:txBody>
                  <a:tcPr marT="45716" marB="45716" anchor="ctr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>
                          <a:solidFill>
                            <a:srgbClr val="F8F8F8"/>
                          </a:solidFill>
                        </a:rPr>
                        <a:t>Britain</a:t>
                      </a:r>
                      <a:r>
                        <a:rPr lang="en-GB" sz="4000" baseline="0" dirty="0" smtClean="0">
                          <a:solidFill>
                            <a:srgbClr val="F8F8F8"/>
                          </a:solidFill>
                        </a:rPr>
                        <a:t> – Health of the People </a:t>
                      </a:r>
                      <a:endParaRPr lang="en-GB" sz="4000" dirty="0">
                        <a:solidFill>
                          <a:srgbClr val="F8F8F8"/>
                        </a:solidFill>
                      </a:endParaRPr>
                    </a:p>
                  </a:txBody>
                  <a:tcPr marT="45716" marB="45716" anchor="ctr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6083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430847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smtClean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2036763" y="311150"/>
            <a:ext cx="10961687" cy="7032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/>
              <a:t> Director of Learning for Humanities: Mr Clare (RE) </a:t>
            </a:r>
            <a:endParaRPr lang="en-GB" sz="3600" b="1" dirty="0"/>
          </a:p>
        </p:txBody>
      </p:sp>
      <p:sp>
        <p:nvSpPr>
          <p:cNvPr id="46085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46086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46087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10236"/>
              </p:ext>
            </p:extLst>
          </p:nvPr>
        </p:nvGraphicFramePr>
        <p:xfrm>
          <a:off x="30410" y="2008189"/>
          <a:ext cx="12968040" cy="8354211"/>
        </p:xfrm>
        <a:graphic>
          <a:graphicData uri="http://schemas.openxmlformats.org/drawingml/2006/table">
            <a:tbl>
              <a:tblPr/>
              <a:tblGrid>
                <a:gridCol w="6484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4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5222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Demonstrate knowledge and understanding of religion and beliefs through analysis and evaluation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Religion, Crime and Punishment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Causes of Crime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Punishment, Death Penalty and Forgiveness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222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Demonstrate knowledge and understanding of religion and beliefs, including their significance and influence.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Religion and Life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Origins and Value of Human Life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Origins and Value of the Universe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222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Demonstrate knowledge with reference to authority and scripture with critical analysis and evaluation.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Religion, Peace and Conflict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Violence, Terrorism and War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Religion, War and the 21st Century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5222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Demonstrate knowledge with reference to authority and scripture with critical analysis and evaluation.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The Existence of God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God, natural and moral evil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Divinity and Revelation 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6315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Interpret a wide range of ways in which commitment and identity are expressed in Islam and Christianity including a coherent analysis and articulate evaluation, accounting for the impact of diversity within and between religions.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The Nature of God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Creation, Life and Death in Islam and Christianity 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6083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430847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smtClean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2036763" y="311150"/>
            <a:ext cx="10961687" cy="7032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/>
              <a:t> Director of Learning for Humanities: Mr Clare (Geography) </a:t>
            </a:r>
            <a:endParaRPr lang="en-GB" sz="3600" b="1" dirty="0"/>
          </a:p>
        </p:txBody>
      </p:sp>
      <p:sp>
        <p:nvSpPr>
          <p:cNvPr id="46085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46086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46087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43929"/>
              </p:ext>
            </p:extLst>
          </p:nvPr>
        </p:nvGraphicFramePr>
        <p:xfrm>
          <a:off x="0" y="2008193"/>
          <a:ext cx="12998450" cy="9133793"/>
        </p:xfrm>
        <a:graphic>
          <a:graphicData uri="http://schemas.openxmlformats.org/drawingml/2006/table">
            <a:tbl>
              <a:tblPr/>
              <a:tblGrid>
                <a:gridCol w="6142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6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1736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Cartographic skills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Cartographic skills relating to a variety of maps at different scales.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1. Living with the physical environment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 Section A: The challenge of natural hazards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 Section B: The living world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 Section C: Physical landscapes in the UK</a:t>
                      </a: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556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Graphical skills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2. Challenges in the human environment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Section A: Urban issues and challenges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Section B: The changing economic world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Section C: The challenge of resource management</a:t>
                      </a: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839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Numerical skills &amp; Statistical skills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3. Geographical applications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Section A: Issue evaluation</a:t>
                      </a: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Section B: Fieldwork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191"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Use of qualitative and quantitative data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191"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Palatino" charset="0"/>
                          <a:cs typeface="Palatino" charset="0"/>
                          <a:sym typeface="Palatino" charset="0"/>
                        </a:rPr>
                        <a:t>Formulate enquiry and argument &amp; Literacy skills.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4703"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1pPr>
                      <a:lvl2pPr indent="2286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2pPr>
                      <a:lvl3pPr indent="4572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3pPr>
                      <a:lvl4pPr indent="6858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4pPr>
                      <a:lvl5pPr indent="914400">
                        <a:spcBef>
                          <a:spcPts val="4200"/>
                        </a:spcBef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5pPr>
                      <a:lvl6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6pPr>
                      <a:lvl7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7pPr>
                      <a:lvl8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8pPr>
                      <a:lvl9pPr indent="914400" defTabSz="584200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8A8B89"/>
                        </a:buClr>
                        <a:buSzPct val="70000"/>
                        <a:buFont typeface="Zapf Dingbats" charset="0"/>
                        <a:defRPr sz="3400">
                          <a:solidFill>
                            <a:srgbClr val="7E217C"/>
                          </a:solidFill>
                          <a:latin typeface="Calibri Light" charset="0"/>
                          <a:sym typeface="Myriad Pro" charset="0"/>
                        </a:defRPr>
                      </a:lvl9pPr>
                    </a:lstStyle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8F8F8"/>
                        </a:solidFill>
                        <a:effectLst/>
                        <a:latin typeface="Calibri" charset="0"/>
                        <a:ea typeface="Palatino" charset="0"/>
                        <a:cs typeface="Palatino" charset="0"/>
                        <a:sym typeface="Palatino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4095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5"/>
          <p:cNvSpPr>
            <a:spLocks noChangeArrowheads="1"/>
          </p:cNvSpPr>
          <p:nvPr/>
        </p:nvSpPr>
        <p:spPr bwMode="auto">
          <a:xfrm>
            <a:off x="-6350" y="1127125"/>
            <a:ext cx="13033375" cy="852488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44513" y="993775"/>
            <a:ext cx="12206287" cy="1003300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Home School Partnership</a:t>
            </a:r>
          </a:p>
        </p:txBody>
      </p:sp>
      <p:sp>
        <p:nvSpPr>
          <p:cNvPr id="8197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8198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8199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68288"/>
            <a:ext cx="1925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57301208"/>
              </p:ext>
            </p:extLst>
          </p:nvPr>
        </p:nvGraphicFramePr>
        <p:xfrm>
          <a:off x="369888" y="1986844"/>
          <a:ext cx="12380912" cy="7766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hape 28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0" name="Shape 30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>
            <a:normAutofit/>
          </a:bodyPr>
          <a:lstStyle>
            <a:lvl1pPr algn="l" defTabSz="490727">
              <a:defRPr sz="302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dirty="0"/>
              <a:t> </a:t>
            </a:r>
            <a:r>
              <a:rPr sz="2900" dirty="0"/>
              <a:t>Director of Learning </a:t>
            </a:r>
            <a:r>
              <a:rPr sz="2900" dirty="0" smtClean="0"/>
              <a:t>for </a:t>
            </a:r>
            <a:r>
              <a:rPr sz="2900" dirty="0"/>
              <a:t>Computing &amp; Creative </a:t>
            </a:r>
            <a:r>
              <a:rPr lang="en-GB" sz="2900" dirty="0" smtClean="0"/>
              <a:t>Technologies</a:t>
            </a:r>
            <a:r>
              <a:rPr sz="2900" dirty="0" smtClean="0"/>
              <a:t>: </a:t>
            </a:r>
            <a:r>
              <a:rPr sz="2900" dirty="0" err="1"/>
              <a:t>Mr</a:t>
            </a:r>
            <a:r>
              <a:rPr sz="2900" dirty="0"/>
              <a:t> </a:t>
            </a:r>
            <a:r>
              <a:rPr sz="2900" dirty="0" err="1" smtClean="0"/>
              <a:t>Witcher</a:t>
            </a:r>
            <a:r>
              <a:rPr lang="en-GB" sz="2900" dirty="0" smtClean="0"/>
              <a:t> (ELC)</a:t>
            </a:r>
            <a:endParaRPr sz="2900" dirty="0"/>
          </a:p>
        </p:txBody>
      </p:sp>
      <p:sp>
        <p:nvSpPr>
          <p:cNvPr id="48133" name="Shape 31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48134" name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8136" name="Shape 34"/>
          <p:cNvSpPr>
            <a:spLocks noChangeArrowheads="1"/>
          </p:cNvSpPr>
          <p:nvPr/>
        </p:nvSpPr>
        <p:spPr bwMode="auto">
          <a:xfrm>
            <a:off x="3848100" y="1233488"/>
            <a:ext cx="4456113" cy="700087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8137" name="Shape 35"/>
          <p:cNvSpPr>
            <a:spLocks noChangeArrowheads="1"/>
          </p:cNvSpPr>
          <p:nvPr/>
        </p:nvSpPr>
        <p:spPr bwMode="auto">
          <a:xfrm>
            <a:off x="4827588" y="1384300"/>
            <a:ext cx="25368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/>
            <a:r>
              <a:rPr lang="en-US" sz="2000">
                <a:solidFill>
                  <a:srgbClr val="080808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DELIVERED THROUGH</a:t>
            </a:r>
          </a:p>
        </p:txBody>
      </p:sp>
      <p:graphicFrame>
        <p:nvGraphicFramePr>
          <p:cNvPr id="36" name="Table 36"/>
          <p:cNvGraphicFramePr/>
          <p:nvPr>
            <p:extLst>
              <p:ext uri="{D42A27DB-BD31-4B8C-83A1-F6EECF244321}">
                <p14:modId xmlns:p14="http://schemas.microsoft.com/office/powerpoint/2010/main" val="3015028723"/>
              </p:ext>
            </p:extLst>
          </p:nvPr>
        </p:nvGraphicFramePr>
        <p:xfrm>
          <a:off x="-6350" y="2112964"/>
          <a:ext cx="13033376" cy="758837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524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3200" dirty="0" smtClean="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HARDWARE</a:t>
                      </a:r>
                      <a:endParaRPr sz="3200" dirty="0">
                        <a:solidFill>
                          <a:srgbClr val="F8F8F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Components</a:t>
                      </a:r>
                      <a:r>
                        <a:rPr lang="en-GB" sz="1800" b="0" baseline="0" dirty="0" smtClean="0"/>
                        <a:t> of a computer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Peripherals and their function</a:t>
                      </a:r>
                      <a:endParaRPr sz="1800" b="0" dirty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568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320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</a:t>
                      </a:r>
                      <a:r>
                        <a:rPr lang="en-GB" sz="3200" baseline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SOFTWARE</a:t>
                      </a:r>
                      <a:endParaRPr sz="3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Operating</a:t>
                      </a:r>
                      <a:r>
                        <a:rPr lang="en-GB" sz="1800" b="0" baseline="0" dirty="0" smtClean="0"/>
                        <a:t> systems</a:t>
                      </a:r>
                    </a:p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System software</a:t>
                      </a:r>
                      <a:endParaRPr sz="1800" b="0" dirty="0"/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36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COMPUTER MEMORY &amp; STORAGE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Primary storage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Secondary storage</a:t>
                      </a:r>
                      <a:endParaRPr sz="1800" b="0" dirty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931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MORAL,</a:t>
                      </a:r>
                      <a:r>
                        <a:rPr lang="en-GB" sz="3200" baseline="0" dirty="0" smtClean="0"/>
                        <a:t> LEGAL CULTURAL &amp; ENVIRONMENTAL CONCERNS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Open source and proprietary software</a:t>
                      </a:r>
                    </a:p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Computer science legislation</a:t>
                      </a:r>
                      <a:endParaRPr sz="1800" b="0" dirty="0"/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45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COMPUTATIONAL</a:t>
                      </a:r>
                      <a:r>
                        <a:rPr lang="en-GB" sz="3200" baseline="0" dirty="0" smtClean="0"/>
                        <a:t> LOGIC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000000"/>
                          </a:solidFill>
                        </a:rPr>
                        <a:t>Boolean logic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000000"/>
                          </a:solidFill>
                        </a:rPr>
                        <a:t>Boolean operators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000000"/>
                          </a:solidFill>
                        </a:rPr>
                        <a:t>Arithmetic</a:t>
                      </a:r>
                      <a:r>
                        <a:rPr lang="en-GB" sz="1800" b="0" baseline="0" dirty="0" smtClean="0">
                          <a:solidFill>
                            <a:srgbClr val="000000"/>
                          </a:solidFill>
                        </a:rPr>
                        <a:t> operations</a:t>
                      </a:r>
                      <a:endParaRPr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524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</a:rPr>
                        <a:t>ALGORITHMS</a:t>
                      </a:r>
                      <a:endParaRPr sz="3200" dirty="0">
                        <a:solidFill>
                          <a:srgbClr val="000000"/>
                        </a:solidFill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Computational thinking</a:t>
                      </a:r>
                    </a:p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Binary/denary</a:t>
                      </a:r>
                      <a:r>
                        <a:rPr lang="en-GB" sz="1800" b="0" baseline="0" dirty="0" smtClean="0">
                          <a:solidFill>
                            <a:srgbClr val="F8F8F8"/>
                          </a:solidFill>
                        </a:rPr>
                        <a:t> numbers</a:t>
                      </a:r>
                    </a:p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>
                          <a:solidFill>
                            <a:srgbClr val="F8F8F8"/>
                          </a:solidFill>
                        </a:rPr>
                        <a:t>Flowcharts</a:t>
                      </a:r>
                      <a:endParaRPr sz="1800" b="0" dirty="0">
                        <a:solidFill>
                          <a:srgbClr val="F8F8F8"/>
                        </a:solidFill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7E2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816188"/>
                  </a:ext>
                </a:extLst>
              </a:tr>
              <a:tr h="743524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PROGRAMMING TECHNIQUES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7E22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Variables</a:t>
                      </a:r>
                    </a:p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Sequence/selection/iteration</a:t>
                      </a:r>
                    </a:p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Operators</a:t>
                      </a:r>
                      <a:endParaRPr sz="1800" b="0" dirty="0">
                        <a:solidFill>
                          <a:srgbClr val="F8F8F8"/>
                        </a:solidFill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523387"/>
                  </a:ext>
                </a:extLst>
              </a:tr>
              <a:tr h="743524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</a:rPr>
                        <a:t>DATA REPRESENTATION</a:t>
                      </a:r>
                      <a:endParaRPr sz="3200" dirty="0">
                        <a:solidFill>
                          <a:srgbClr val="000000"/>
                        </a:solidFill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Units of computer memory</a:t>
                      </a:r>
                    </a:p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Data</a:t>
                      </a:r>
                      <a:r>
                        <a:rPr lang="en-GB" sz="1800" b="0" baseline="0" dirty="0" smtClean="0"/>
                        <a:t> structure and data compression</a:t>
                      </a:r>
                      <a:endParaRPr sz="1800" b="0" dirty="0"/>
                    </a:p>
                  </a:txBody>
                  <a:tcPr marL="45716" marR="45716" marT="45716" marB="45716" anchor="ctr" horzOverflow="overflow">
                    <a:solidFill>
                      <a:srgbClr val="7E2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139443"/>
                  </a:ext>
                </a:extLst>
              </a:tr>
              <a:tr h="648513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PROGRAMMING PROJECT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7E22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Planning/development/testing/evaluation</a:t>
                      </a:r>
                      <a:endParaRPr sz="1800" b="0" dirty="0">
                        <a:solidFill>
                          <a:srgbClr val="F8F8F8"/>
                        </a:solidFill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16495"/>
                  </a:ext>
                </a:extLst>
              </a:tr>
            </a:tbl>
          </a:graphicData>
        </a:graphic>
      </p:graphicFrame>
      <p:sp>
        <p:nvSpPr>
          <p:cNvPr id="12" name="Shape 46"/>
          <p:cNvSpPr txBox="1">
            <a:spLocks/>
          </p:cNvSpPr>
          <p:nvPr/>
        </p:nvSpPr>
        <p:spPr bwMode="auto">
          <a:xfrm>
            <a:off x="1588" y="1130300"/>
            <a:ext cx="33242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kern="0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kern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kern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13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28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hape 28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0" name="Shape 30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>
            <a:normAutofit fontScale="90000"/>
          </a:bodyPr>
          <a:lstStyle>
            <a:lvl1pPr algn="l" defTabSz="490727">
              <a:defRPr sz="302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dirty="0"/>
              <a:t> Director of Learning </a:t>
            </a:r>
            <a:r>
              <a:rPr dirty="0" smtClean="0"/>
              <a:t>for </a:t>
            </a:r>
            <a:r>
              <a:rPr dirty="0"/>
              <a:t>Computing &amp; Creative </a:t>
            </a:r>
            <a:r>
              <a:rPr lang="en-GB" dirty="0" smtClean="0"/>
              <a:t>Technologies</a:t>
            </a:r>
            <a:r>
              <a:rPr dirty="0" smtClean="0"/>
              <a:t>: </a:t>
            </a:r>
            <a:r>
              <a:rPr dirty="0" err="1"/>
              <a:t>Mr</a:t>
            </a:r>
            <a:r>
              <a:rPr dirty="0"/>
              <a:t> </a:t>
            </a:r>
            <a:r>
              <a:rPr dirty="0" err="1" smtClean="0"/>
              <a:t>Witcher</a:t>
            </a:r>
            <a:r>
              <a:rPr lang="en-GB" dirty="0" smtClean="0"/>
              <a:t> (GCSE)</a:t>
            </a:r>
            <a:endParaRPr dirty="0"/>
          </a:p>
        </p:txBody>
      </p:sp>
      <p:sp>
        <p:nvSpPr>
          <p:cNvPr id="48133" name="Shape 31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48134" name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8136" name="Shape 34"/>
          <p:cNvSpPr>
            <a:spLocks noChangeArrowheads="1"/>
          </p:cNvSpPr>
          <p:nvPr/>
        </p:nvSpPr>
        <p:spPr bwMode="auto">
          <a:xfrm>
            <a:off x="3848100" y="1233488"/>
            <a:ext cx="4456113" cy="700087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8137" name="Shape 35"/>
          <p:cNvSpPr>
            <a:spLocks noChangeArrowheads="1"/>
          </p:cNvSpPr>
          <p:nvPr/>
        </p:nvSpPr>
        <p:spPr bwMode="auto">
          <a:xfrm>
            <a:off x="4827588" y="1384300"/>
            <a:ext cx="25368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/>
            <a:r>
              <a:rPr lang="en-US" sz="2000">
                <a:solidFill>
                  <a:srgbClr val="080808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DELIVERED THROUGH</a:t>
            </a:r>
          </a:p>
        </p:txBody>
      </p:sp>
      <p:graphicFrame>
        <p:nvGraphicFramePr>
          <p:cNvPr id="36" name="Table 36"/>
          <p:cNvGraphicFramePr/>
          <p:nvPr>
            <p:extLst>
              <p:ext uri="{D42A27DB-BD31-4B8C-83A1-F6EECF244321}">
                <p14:modId xmlns:p14="http://schemas.microsoft.com/office/powerpoint/2010/main" val="2315940717"/>
              </p:ext>
            </p:extLst>
          </p:nvPr>
        </p:nvGraphicFramePr>
        <p:xfrm>
          <a:off x="-30163" y="1972002"/>
          <a:ext cx="13033376" cy="778159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0034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3200" dirty="0" smtClean="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PROBLEM SOLVING</a:t>
                      </a:r>
                      <a:endParaRPr sz="3200" dirty="0">
                        <a:solidFill>
                          <a:srgbClr val="F8F8F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Algorithms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Decomposition</a:t>
                      </a:r>
                      <a:r>
                        <a:rPr lang="en-GB" sz="1800" b="0" baseline="0" dirty="0" smtClean="0"/>
                        <a:t> and abstraction</a:t>
                      </a:r>
                      <a:endParaRPr lang="en-GB" sz="1800" b="0" dirty="0" smtClean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34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320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PROGRAMMING</a:t>
                      </a:r>
                      <a:endParaRPr sz="3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Constructs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Data type and structure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Input/output</a:t>
                      </a:r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34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DATA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Binary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Data representation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Data</a:t>
                      </a:r>
                      <a:r>
                        <a:rPr lang="en-GB" sz="1800" b="0" baseline="0" dirty="0" smtClean="0"/>
                        <a:t> storage and compression</a:t>
                      </a:r>
                      <a:endParaRPr lang="en-GB" sz="1800" b="0" dirty="0" smtClean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34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COMPUTERS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Hardware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Logic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Software</a:t>
                      </a:r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34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/>
                        <a:t>COMMUNICATION</a:t>
                      </a:r>
                      <a:r>
                        <a:rPr lang="en-GB" sz="3200" baseline="0" dirty="0" smtClean="0"/>
                        <a:t> &amp; THE INTERNET</a:t>
                      </a:r>
                      <a:endParaRPr sz="3200" dirty="0"/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Networks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Network security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/>
                        <a:t>Th</a:t>
                      </a:r>
                      <a:r>
                        <a:rPr lang="en-GB" sz="1800" b="0" baseline="0" dirty="0" smtClean="0"/>
                        <a:t>e internet and the world wide web</a:t>
                      </a:r>
                      <a:endParaRPr lang="en-GB" sz="1800" b="0" dirty="0" smtClean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1429">
                <a:tc>
                  <a:txBody>
                    <a:bodyPr/>
                    <a:lstStyle/>
                    <a:p>
                      <a:pPr algn="l">
                        <a:defRPr sz="32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3200" dirty="0" smtClean="0">
                          <a:solidFill>
                            <a:srgbClr val="000000"/>
                          </a:solidFill>
                        </a:rPr>
                        <a:t>THE BIGGER PICTURE</a:t>
                      </a:r>
                      <a:endParaRPr sz="3200" dirty="0">
                        <a:solidFill>
                          <a:srgbClr val="000000"/>
                        </a:solidFill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dirty="0" smtClean="0">
                          <a:solidFill>
                            <a:srgbClr val="F8F8F8"/>
                          </a:solidFill>
                        </a:rPr>
                        <a:t>Emerging</a:t>
                      </a:r>
                      <a:r>
                        <a:rPr lang="en-GB" sz="1800" b="0" baseline="0" dirty="0" smtClean="0">
                          <a:solidFill>
                            <a:srgbClr val="F8F8F8"/>
                          </a:solidFill>
                        </a:rPr>
                        <a:t> trends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>
                          <a:solidFill>
                            <a:srgbClr val="F8F8F8"/>
                          </a:solidFill>
                        </a:rPr>
                        <a:t>Issues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>
                          <a:solidFill>
                            <a:srgbClr val="F8F8F8"/>
                          </a:solidFill>
                        </a:rPr>
                        <a:t>Impact</a:t>
                      </a:r>
                    </a:p>
                  </a:txBody>
                  <a:tcPr marL="45716" marR="45716" marT="45716" marB="45716" anchor="ctr" horzOverflow="overflow">
                    <a:solidFill>
                      <a:srgbClr val="7E2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026213"/>
                  </a:ext>
                </a:extLst>
              </a:tr>
            </a:tbl>
          </a:graphicData>
        </a:graphic>
      </p:graphicFrame>
      <p:sp>
        <p:nvSpPr>
          <p:cNvPr id="12" name="Shape 46"/>
          <p:cNvSpPr txBox="1">
            <a:spLocks/>
          </p:cNvSpPr>
          <p:nvPr/>
        </p:nvSpPr>
        <p:spPr bwMode="auto">
          <a:xfrm>
            <a:off x="1588" y="1130300"/>
            <a:ext cx="33242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13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380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hape 28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0" name="Shape 30"/>
          <p:cNvSpPr>
            <a:spLocks noGrp="1"/>
          </p:cNvSpPr>
          <p:nvPr>
            <p:ph type="title" idx="4294967295"/>
          </p:nvPr>
        </p:nvSpPr>
        <p:spPr>
          <a:xfrm>
            <a:off x="2043113" y="311150"/>
            <a:ext cx="10961687" cy="703263"/>
          </a:xfrm>
        </p:spPr>
        <p:txBody>
          <a:bodyPr>
            <a:normAutofit/>
          </a:bodyPr>
          <a:lstStyle>
            <a:lvl1pPr algn="l" defTabSz="490727">
              <a:defRPr sz="302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sz="2600" dirty="0"/>
              <a:t> Director of Learning </a:t>
            </a:r>
            <a:r>
              <a:rPr sz="2600" dirty="0" smtClean="0"/>
              <a:t>for </a:t>
            </a:r>
            <a:r>
              <a:rPr sz="2600" dirty="0"/>
              <a:t>Computing &amp; Creative </a:t>
            </a:r>
            <a:r>
              <a:rPr lang="en-GB" sz="2600" dirty="0" smtClean="0"/>
              <a:t>Technologies</a:t>
            </a:r>
            <a:r>
              <a:rPr sz="2600" dirty="0" smtClean="0"/>
              <a:t>: </a:t>
            </a:r>
            <a:r>
              <a:rPr sz="2600" dirty="0" err="1"/>
              <a:t>Mr</a:t>
            </a:r>
            <a:r>
              <a:rPr sz="2600" dirty="0"/>
              <a:t> </a:t>
            </a:r>
            <a:r>
              <a:rPr sz="2600" dirty="0" err="1" smtClean="0"/>
              <a:t>Witcher</a:t>
            </a:r>
            <a:r>
              <a:rPr lang="en-GB" sz="2600" dirty="0" smtClean="0"/>
              <a:t> (National Award)</a:t>
            </a:r>
            <a:endParaRPr sz="2600" dirty="0"/>
          </a:p>
        </p:txBody>
      </p:sp>
      <p:sp>
        <p:nvSpPr>
          <p:cNvPr id="48133" name="Shape 31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48134" name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8136" name="Shape 34"/>
          <p:cNvSpPr>
            <a:spLocks noChangeArrowheads="1"/>
          </p:cNvSpPr>
          <p:nvPr/>
        </p:nvSpPr>
        <p:spPr bwMode="auto">
          <a:xfrm>
            <a:off x="3848100" y="1233488"/>
            <a:ext cx="4456113" cy="700087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algn="ctr"/>
            <a:endParaRPr lang="en-US" sz="16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8137" name="Shape 35"/>
          <p:cNvSpPr>
            <a:spLocks noChangeArrowheads="1"/>
          </p:cNvSpPr>
          <p:nvPr/>
        </p:nvSpPr>
        <p:spPr bwMode="auto">
          <a:xfrm>
            <a:off x="4827588" y="1384300"/>
            <a:ext cx="25368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/>
            <a:r>
              <a:rPr lang="en-US" sz="2000">
                <a:solidFill>
                  <a:srgbClr val="080808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DELIVERED THROUGH</a:t>
            </a:r>
          </a:p>
        </p:txBody>
      </p:sp>
      <p:graphicFrame>
        <p:nvGraphicFramePr>
          <p:cNvPr id="36" name="Table 36"/>
          <p:cNvGraphicFramePr/>
          <p:nvPr>
            <p:extLst>
              <p:ext uri="{D42A27DB-BD31-4B8C-83A1-F6EECF244321}">
                <p14:modId xmlns:p14="http://schemas.microsoft.com/office/powerpoint/2010/main" val="3162623669"/>
              </p:ext>
            </p:extLst>
          </p:nvPr>
        </p:nvGraphicFramePr>
        <p:xfrm>
          <a:off x="-6350" y="2112963"/>
          <a:ext cx="13033376" cy="764063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0499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3200" dirty="0" smtClean="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PRE-PRODUCTION</a:t>
                      </a:r>
                      <a:r>
                        <a:rPr lang="en-GB" sz="3200" baseline="0" dirty="0" smtClean="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SKILLS</a:t>
                      </a:r>
                      <a:endParaRPr sz="3200" dirty="0">
                        <a:solidFill>
                          <a:srgbClr val="F8F8F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dirty="0" smtClean="0"/>
                        <a:t>Understand</a:t>
                      </a:r>
                      <a:r>
                        <a:rPr lang="en-GB" sz="1800" b="1" baseline="0" dirty="0" smtClean="0"/>
                        <a:t> the purpose and content of pre-production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dirty="0" smtClean="0"/>
                        <a:t>Be able</a:t>
                      </a:r>
                      <a:r>
                        <a:rPr lang="en-GB" sz="1800" b="1" baseline="0" dirty="0" smtClean="0"/>
                        <a:t> to plan pre-production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baseline="0" dirty="0" smtClean="0"/>
                        <a:t>Be able to produce pre-production documents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baseline="0" dirty="0" smtClean="0"/>
                        <a:t>Be able to review pre-production documents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lang="en-GB" sz="1800" b="1" baseline="0" dirty="0" smtClean="0"/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The term pre-production refers to: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Mood boards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Mind maps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Visualisation diagrams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Storyboards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0" baseline="0" dirty="0" smtClean="0"/>
                        <a:t>Scripts</a:t>
                      </a:r>
                      <a:endParaRPr sz="1800" b="0" dirty="0"/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138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320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CREATING DIGITAL</a:t>
                      </a:r>
                      <a:r>
                        <a:rPr lang="en-GB" sz="3200" baseline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GRAPHICS</a:t>
                      </a:r>
                      <a:endParaRPr sz="3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16" marR="45716" marT="45716" marB="45716" anchor="ctr" horzOverflow="overflow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dirty="0" smtClean="0"/>
                        <a:t>Understand</a:t>
                      </a:r>
                      <a:r>
                        <a:rPr lang="en-GB" sz="1800" b="1" baseline="0" dirty="0" smtClean="0"/>
                        <a:t> the purpose and properties of digital graphics</a:t>
                      </a:r>
                    </a:p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baseline="0" dirty="0" smtClean="0"/>
                        <a:t>Be able to plan the creation of a digital graphic</a:t>
                      </a:r>
                    </a:p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baseline="0" dirty="0" smtClean="0"/>
                        <a:t>Be able to create a digital graphic</a:t>
                      </a:r>
                    </a:p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GB" sz="1800" b="1" baseline="0" dirty="0" smtClean="0"/>
                        <a:t>Be able to review a digital graphic</a:t>
                      </a:r>
                    </a:p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lang="en-GB" sz="1800" b="1" baseline="0" dirty="0" smtClean="0"/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800" b="0" baseline="0" dirty="0" smtClean="0">
                          <a:solidFill>
                            <a:srgbClr val="F8F8F8"/>
                          </a:solidFill>
                        </a:rPr>
                        <a:t>The term digital graphics refers to graphics found in: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800" b="0" baseline="0" dirty="0" smtClean="0">
                          <a:solidFill>
                            <a:srgbClr val="F8F8F8"/>
                          </a:solidFill>
                        </a:rPr>
                        <a:t>Magazine covers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800" b="0" baseline="0" dirty="0" smtClean="0">
                          <a:solidFill>
                            <a:srgbClr val="F8F8F8"/>
                          </a:solidFill>
                        </a:rPr>
                        <a:t>CD/DVD covers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800" b="0" baseline="0" dirty="0" smtClean="0">
                          <a:solidFill>
                            <a:srgbClr val="F8F8F8"/>
                          </a:solidFill>
                        </a:rPr>
                        <a:t>Adverts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800" b="0" baseline="0" dirty="0" smtClean="0">
                          <a:solidFill>
                            <a:srgbClr val="F8F8F8"/>
                          </a:solidFill>
                        </a:rPr>
                        <a:t>Web images and graphics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800" b="0" dirty="0" smtClean="0">
                          <a:solidFill>
                            <a:srgbClr val="F8F8F8"/>
                          </a:solidFill>
                        </a:rPr>
                        <a:t>Multimedia products</a:t>
                      </a:r>
                    </a:p>
                    <a:p>
                      <a:pPr algn="l">
                        <a:defRPr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800" b="0" dirty="0" smtClean="0">
                          <a:solidFill>
                            <a:srgbClr val="F8F8F8"/>
                          </a:solidFill>
                        </a:rPr>
                        <a:t>Games</a:t>
                      </a:r>
                    </a:p>
                    <a:p>
                      <a:pPr algn="l">
                        <a:defRPr sz="1800">
                          <a:solidFill>
                            <a:srgbClr val="F8F8F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1800" dirty="0"/>
                    </a:p>
                  </a:txBody>
                  <a:tcPr marL="45716" marR="45716" marT="45716" marB="45716" anchor="ctr" horzOverflow="overflow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hape 46"/>
          <p:cNvSpPr txBox="1">
            <a:spLocks/>
          </p:cNvSpPr>
          <p:nvPr/>
        </p:nvSpPr>
        <p:spPr bwMode="auto">
          <a:xfrm>
            <a:off x="1588" y="1130300"/>
            <a:ext cx="33242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13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hape 45"/>
          <p:cNvSpPr>
            <a:spLocks noChangeArrowheads="1"/>
          </p:cNvSpPr>
          <p:nvPr/>
        </p:nvSpPr>
        <p:spPr bwMode="auto">
          <a:xfrm>
            <a:off x="2043113" y="311150"/>
            <a:ext cx="10983912" cy="703263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9155" name="Shape 46"/>
          <p:cNvSpPr>
            <a:spLocks noGrp="1"/>
          </p:cNvSpPr>
          <p:nvPr>
            <p:ph type="body" idx="4294967295"/>
          </p:nvPr>
        </p:nvSpPr>
        <p:spPr>
          <a:xfrm>
            <a:off x="1588" y="1130300"/>
            <a:ext cx="3324225" cy="982663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dirty="0" smtClean="0">
                <a:solidFill>
                  <a:srgbClr val="000000"/>
                </a:solidFill>
              </a:rPr>
              <a:t> KEY SKILLS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60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r>
              <a:rPr lang="en-US" altLang="en-US" sz="6000" b="1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</a:pPr>
            <a:endParaRPr lang="en-US" altLang="en-US" sz="3000" b="1" dirty="0" smtClean="0">
              <a:solidFill>
                <a:srgbClr val="000000"/>
              </a:solidFill>
            </a:endParaRPr>
          </a:p>
        </p:txBody>
      </p:sp>
      <p:sp>
        <p:nvSpPr>
          <p:cNvPr id="49157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49158" name="Shape 49"/>
          <p:cNvSpPr>
            <a:spLocks noChangeArrowheads="1"/>
          </p:cNvSpPr>
          <p:nvPr/>
        </p:nvSpPr>
        <p:spPr bwMode="auto">
          <a:xfrm>
            <a:off x="-30163" y="985838"/>
            <a:ext cx="13057188" cy="1730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49159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11150"/>
            <a:ext cx="1925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Shape 46"/>
          <p:cNvSpPr txBox="1">
            <a:spLocks/>
          </p:cNvSpPr>
          <p:nvPr/>
        </p:nvSpPr>
        <p:spPr bwMode="auto">
          <a:xfrm>
            <a:off x="8628063" y="1130300"/>
            <a:ext cx="4376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08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marL="1016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marL="1524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marL="2032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marL="2540000" indent="-508000" algn="l" defTabSz="584200" rtl="0" eaLnBrk="0" fontAlgn="base" hangingPunct="0">
              <a:spcBef>
                <a:spcPts val="4200"/>
              </a:spcBef>
              <a:spcAft>
                <a:spcPct val="0"/>
              </a:spcAft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marL="3048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marL="3556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marL="4064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marL="4572000" indent="-508000" defTabSz="584200">
              <a:spcBef>
                <a:spcPts val="4200"/>
              </a:spcBef>
              <a:buClr>
                <a:srgbClr val="8A8B89"/>
              </a:buClr>
              <a:buSzPct val="70000"/>
              <a:buFont typeface="Zapf Dingbats"/>
              <a:buChar char="✤"/>
              <a:defRPr sz="3800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KEY CONTENT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6000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US" altLang="en-US" sz="6000" b="1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b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48100" y="1233488"/>
            <a:ext cx="4456113" cy="700087"/>
          </a:xfrm>
          <a:prstGeom prst="rightArrow">
            <a:avLst/>
          </a:prstGeom>
          <a:solidFill>
            <a:srgbClr val="989D9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913" y="1376363"/>
            <a:ext cx="2924175" cy="411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80808"/>
                </a:solidFill>
              </a:rPr>
              <a:t>DELIVERED THROUGH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63172"/>
              </p:ext>
            </p:extLst>
          </p:nvPr>
        </p:nvGraphicFramePr>
        <p:xfrm>
          <a:off x="-6350" y="2112963"/>
          <a:ext cx="13033376" cy="7640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7051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3600" dirty="0" smtClean="0">
                          <a:solidFill>
                            <a:srgbClr val="F8F8F8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Observational</a:t>
                      </a:r>
                      <a:r>
                        <a:rPr lang="en-GB" sz="3600" baseline="0" dirty="0" smtClean="0">
                          <a:solidFill>
                            <a:srgbClr val="F8F8F8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Drawing </a:t>
                      </a:r>
                      <a:endParaRPr lang="en-GB" sz="3600" dirty="0">
                        <a:solidFill>
                          <a:srgbClr val="F8F8F8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</a:rPr>
                        <a:t>Drawing from Secondary and Primary Sources, and being able to draw realistically using tone and shading. Drawing is a key focus in the new GCSE specification. </a:t>
                      </a:r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7" marB="45717" anchor="ctr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4656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mixed media</a:t>
                      </a:r>
                    </a:p>
                    <a:p>
                      <a:pPr algn="l"/>
                      <a:endParaRPr lang="en-GB" sz="3600" dirty="0">
                        <a:solidFill>
                          <a:srgbClr val="F8F8F8"/>
                        </a:solidFill>
                      </a:endParaRPr>
                    </a:p>
                  </a:txBody>
                  <a:tcPr marT="45717" marB="45717" anchor="ctr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Portfolio</a:t>
                      </a:r>
                      <a:r>
                        <a:rPr lang="en-GB" sz="1800" baseline="0" dirty="0" smtClean="0">
                          <a:solidFill>
                            <a:srgbClr val="F8F8F8"/>
                          </a:solidFill>
                        </a:rPr>
                        <a:t> of work using a variety of media e.g. collage, paint, charcoal. </a:t>
                      </a:r>
                    </a:p>
                    <a:p>
                      <a:pPr algn="l"/>
                      <a:r>
                        <a:rPr lang="en-GB" sz="1800" baseline="0" dirty="0" smtClean="0">
                          <a:solidFill>
                            <a:srgbClr val="F8F8F8"/>
                          </a:solidFill>
                        </a:rPr>
                        <a:t>Range of topics e.g. drawing and painting will explore variety of media. </a:t>
                      </a:r>
                      <a:endParaRPr lang="en-GB" sz="1800" dirty="0">
                        <a:solidFill>
                          <a:srgbClr val="F8F8F8"/>
                        </a:solidFill>
                      </a:endParaRPr>
                    </a:p>
                  </a:txBody>
                  <a:tcPr marT="45717" marB="45717" anchor="ctr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879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8F8F8"/>
                          </a:solidFill>
                        </a:rPr>
                        <a:t>Understanding art history an</a:t>
                      </a:r>
                      <a:r>
                        <a:rPr lang="en-GB" sz="3600" baseline="0" dirty="0" smtClean="0">
                          <a:solidFill>
                            <a:srgbClr val="F8F8F8"/>
                          </a:solidFill>
                        </a:rPr>
                        <a:t>d building artist links </a:t>
                      </a:r>
                      <a:endParaRPr lang="en-GB" sz="3600" dirty="0" smtClean="0">
                        <a:solidFill>
                          <a:srgbClr val="F8F8F8"/>
                        </a:solidFill>
                      </a:endParaRPr>
                    </a:p>
                    <a:p>
                      <a:pPr algn="l"/>
                      <a:endParaRPr lang="en-GB" sz="3600" dirty="0"/>
                    </a:p>
                  </a:txBody>
                  <a:tcPr marT="45717" marB="45717" anchor="ctr">
                    <a:solidFill>
                      <a:srgbClr val="7E21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</a:rPr>
                        <a:t>Regular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</a:rPr>
                        <a:t> links to traditional and contemporary artists. </a:t>
                      </a:r>
                      <a:endParaRPr lang="en-GB" sz="18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lang="en-GB" sz="1800" dirty="0" smtClean="0">
                          <a:solidFill>
                            <a:srgbClr val="000000"/>
                          </a:solidFill>
                        </a:rPr>
                        <a:t>Building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</a:rPr>
                        <a:t> up skills in how to analyse artwork using key terminology. </a:t>
                      </a:r>
                    </a:p>
                    <a:p>
                      <a:pPr algn="l"/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</a:rPr>
                        <a:t>Linking work to contemporary art. </a:t>
                      </a:r>
                      <a:endParaRPr lang="en-GB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7" marB="45717" anchor="ctr">
                    <a:solidFill>
                      <a:srgbClr val="98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051">
                <a:tc>
                  <a:txBody>
                    <a:bodyPr/>
                    <a:lstStyle/>
                    <a:p>
                      <a:pPr algn="l"/>
                      <a:r>
                        <a:rPr lang="en-GB" sz="3600" dirty="0" smtClean="0">
                          <a:solidFill>
                            <a:srgbClr val="000000"/>
                          </a:solidFill>
                        </a:rPr>
                        <a:t>Developing ideas</a:t>
                      </a:r>
                      <a:endParaRPr lang="en-GB" sz="3600" dirty="0">
                        <a:solidFill>
                          <a:srgbClr val="000000"/>
                        </a:solidFill>
                      </a:endParaRPr>
                    </a:p>
                  </a:txBody>
                  <a:tcPr marT="45717" marB="45717" anchor="ctr">
                    <a:solidFill>
                      <a:srgbClr val="989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8F8F8"/>
                          </a:solidFill>
                        </a:rPr>
                        <a:t>Development</a:t>
                      </a:r>
                      <a:r>
                        <a:rPr lang="en-GB" sz="1800" baseline="0" dirty="0" smtClean="0">
                          <a:solidFill>
                            <a:srgbClr val="F8F8F8"/>
                          </a:solidFill>
                        </a:rPr>
                        <a:t> of ideas through drawings and working in a variety of media. Being able to develop a core idea/theme, from start to finish and showing a clear progress of thoughts and concepts. </a:t>
                      </a:r>
                      <a:endParaRPr lang="en-GB" sz="1800" dirty="0">
                        <a:solidFill>
                          <a:srgbClr val="F8F8F8"/>
                        </a:solidFill>
                      </a:endParaRPr>
                    </a:p>
                  </a:txBody>
                  <a:tcPr marT="45717" marB="45717" anchor="ctr">
                    <a:solidFill>
                      <a:srgbClr val="7E2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Shape 30"/>
          <p:cNvSpPr txBox="1">
            <a:spLocks/>
          </p:cNvSpPr>
          <p:nvPr/>
        </p:nvSpPr>
        <p:spPr>
          <a:xfrm>
            <a:off x="2043113" y="311150"/>
            <a:ext cx="10961687" cy="70326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>
            <a:lvl1pPr algn="l" defTabSz="490727" rtl="0" eaLnBrk="0" fontAlgn="base" hangingPunct="0">
              <a:spcBef>
                <a:spcPct val="0"/>
              </a:spcBef>
              <a:spcAft>
                <a:spcPct val="0"/>
              </a:spcAft>
              <a:defRPr sz="3024" spc="-128">
                <a:solidFill>
                  <a:srgbClr val="FFFFFF"/>
                </a:solidFill>
                <a:latin typeface="+mj-lt"/>
                <a:ea typeface="+mj-ea"/>
                <a:cs typeface="+mj-cs"/>
                <a:sym typeface="Myriad Pro"/>
              </a:defRPr>
            </a:lvl1pPr>
            <a:lvl2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2pPr>
            <a:lvl3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3pPr>
            <a:lvl4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4pPr>
            <a:lvl5pPr algn="ctr" defTabSz="584200" rtl="0" eaLnBrk="0" fontAlgn="base" hangingPunct="0">
              <a:spcBef>
                <a:spcPct val="0"/>
              </a:spcBef>
              <a:spcAft>
                <a:spcPct val="0"/>
              </a:spcAft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5pPr>
            <a:lvl6pPr indent="1143000" defTabSz="584200"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6pPr>
            <a:lvl7pPr indent="1371600" defTabSz="584200"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7pPr>
            <a:lvl8pPr indent="1600200" defTabSz="584200"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8pPr>
            <a:lvl9pPr indent="1828800" defTabSz="584200">
              <a:defRPr sz="6400" spc="-128">
                <a:solidFill>
                  <a:srgbClr val="7E217C"/>
                </a:solidFill>
                <a:latin typeface="+mj-lt"/>
                <a:ea typeface="+mj-ea"/>
                <a:cs typeface="+mj-cs"/>
                <a:sym typeface="Myriad Pro"/>
              </a:defRPr>
            </a:lvl9pPr>
          </a:lstStyle>
          <a:p>
            <a:pPr>
              <a:defRPr/>
            </a:pPr>
            <a:r>
              <a:rPr lang="en-US" kern="0" dirty="0" smtClean="0"/>
              <a:t> Director of Learning for Computing &amp; Creative Technologies: </a:t>
            </a:r>
            <a:r>
              <a:rPr lang="en-US" kern="0" dirty="0" err="1" smtClean="0"/>
              <a:t>Mr</a:t>
            </a:r>
            <a:r>
              <a:rPr lang="en-US" kern="0" dirty="0" smtClean="0"/>
              <a:t> </a:t>
            </a:r>
            <a:r>
              <a:rPr lang="en-US" kern="0" dirty="0" err="1" smtClean="0"/>
              <a:t>Witcher</a:t>
            </a:r>
            <a:r>
              <a:rPr lang="en-US" kern="0" dirty="0" smtClean="0"/>
              <a:t> (Art)</a:t>
            </a:r>
            <a:endParaRPr 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hape 45"/>
          <p:cNvSpPr>
            <a:spLocks noChangeArrowheads="1"/>
          </p:cNvSpPr>
          <p:nvPr/>
        </p:nvSpPr>
        <p:spPr bwMode="auto">
          <a:xfrm>
            <a:off x="-6350" y="1127125"/>
            <a:ext cx="13033375" cy="852488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699" name="Shape 46"/>
          <p:cNvSpPr>
            <a:spLocks noGrp="1"/>
          </p:cNvSpPr>
          <p:nvPr>
            <p:ph type="body" idx="4294967295"/>
          </p:nvPr>
        </p:nvSpPr>
        <p:spPr>
          <a:xfrm>
            <a:off x="544513" y="2644775"/>
            <a:ext cx="11718925" cy="6696075"/>
          </a:xfrm>
        </p:spPr>
        <p:txBody>
          <a:bodyPr anchor="t"/>
          <a:lstStyle/>
          <a:p>
            <a:pPr marL="0" indent="0">
              <a:buFont typeface="Zapf Dingbats"/>
              <a:buNone/>
              <a:defRPr/>
            </a:pPr>
            <a:endParaRPr lang="en-GB" altLang="en-US" sz="5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44513" y="993775"/>
            <a:ext cx="12206287" cy="1003300"/>
          </a:xfrm>
        </p:spPr>
        <p:txBody>
          <a:bodyPr anchor="b">
            <a:normAutofit fontScale="9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/>
              <a:t>Overview of the Curriculum</a:t>
            </a:r>
            <a:br>
              <a:rPr lang="en-US" sz="6600" dirty="0"/>
            </a:br>
            <a:r>
              <a:rPr lang="en-US" sz="6600" dirty="0" smtClean="0"/>
              <a:t>Assessment Structure </a:t>
            </a:r>
            <a:endParaRPr lang="en-GB" b="1" dirty="0">
              <a:solidFill>
                <a:srgbClr val="F8F8F8"/>
              </a:solidFill>
            </a:endParaRPr>
          </a:p>
        </p:txBody>
      </p:sp>
      <p:sp>
        <p:nvSpPr>
          <p:cNvPr id="51205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51206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51207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68288"/>
            <a:ext cx="1925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1208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428875"/>
            <a:ext cx="11718925" cy="712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hape 45"/>
          <p:cNvSpPr>
            <a:spLocks noChangeArrowheads="1"/>
          </p:cNvSpPr>
          <p:nvPr/>
        </p:nvSpPr>
        <p:spPr bwMode="auto">
          <a:xfrm>
            <a:off x="-9525" y="1127125"/>
            <a:ext cx="13036550" cy="852488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7" name="Shape 46"/>
          <p:cNvSpPr>
            <a:spLocks noGrp="1"/>
          </p:cNvSpPr>
          <p:nvPr>
            <p:ph type="body" idx="4294967295"/>
          </p:nvPr>
        </p:nvSpPr>
        <p:spPr>
          <a:xfrm>
            <a:off x="-9525" y="2849563"/>
            <a:ext cx="12634913" cy="8113712"/>
          </a:xfrm>
        </p:spPr>
        <p:txBody>
          <a:bodyPr anchor="t"/>
          <a:lstStyle/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Ensure excellent </a:t>
            </a: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attendance and punctuality</a:t>
            </a:r>
          </a:p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Have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positive attitude to learning-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aiming for the best. It is not cool to fail.</a:t>
            </a:r>
          </a:p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Ensure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you are </a:t>
            </a: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ready for learning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– equipment, books.</a:t>
            </a:r>
          </a:p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100% attendance to Intervention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Literacy: lots of </a:t>
            </a: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Reading (fiction and non- fiction) and watch the news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Numeracy: practise </a:t>
            </a: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times tables and mental arithmetic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Discuss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your </a:t>
            </a: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half-Termly Report (Nov, Jan, Mar, Apr, June)</a:t>
            </a:r>
          </a:p>
          <a:p>
            <a:pPr marL="548640" indent="-548640" eaLnBrk="1" hangingPunct="1">
              <a:lnSpc>
                <a:spcPts val="1000"/>
              </a:lnSpc>
              <a:defRPr/>
            </a:pP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Talk to your parents about </a:t>
            </a:r>
            <a:r>
              <a:rPr lang="en-GB" sz="2800" b="1" u="sng" dirty="0">
                <a:solidFill>
                  <a:srgbClr val="000000"/>
                </a:solidFill>
                <a:latin typeface="+mn-lt"/>
              </a:rPr>
              <a:t>performance Review Meetings &amp; Parents’ Evenings </a:t>
            </a:r>
            <a:endParaRPr lang="en-GB" sz="2800" b="1" u="sng" dirty="0" smtClean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Any Problems?  Please speak to your </a:t>
            </a:r>
            <a:r>
              <a:rPr lang="en-GB" sz="2800" b="1" u="sng" dirty="0" smtClean="0">
                <a:solidFill>
                  <a:srgbClr val="000000"/>
                </a:solidFill>
                <a:latin typeface="+mn-lt"/>
              </a:rPr>
              <a:t>learning coordinator, </a:t>
            </a:r>
            <a:r>
              <a:rPr lang="en-GB" sz="2800" b="1" u="sng" dirty="0" err="1" smtClean="0">
                <a:solidFill>
                  <a:srgbClr val="000000"/>
                </a:solidFill>
                <a:latin typeface="+mn-lt"/>
              </a:rPr>
              <a:t>Moulana</a:t>
            </a:r>
            <a:r>
              <a:rPr lang="en-GB" sz="2800" b="1" u="sng" dirty="0" smtClean="0">
                <a:solidFill>
                  <a:srgbClr val="000000"/>
                </a:solidFill>
                <a:latin typeface="+mn-lt"/>
              </a:rPr>
              <a:t>  Safvan or any </a:t>
            </a:r>
          </a:p>
          <a:p>
            <a:pPr marL="0" indent="0" eaLnBrk="1" hangingPunct="1">
              <a:lnSpc>
                <a:spcPts val="1000"/>
              </a:lnSpc>
              <a:buNone/>
              <a:defRPr/>
            </a:pPr>
            <a:r>
              <a:rPr lang="en-GB" sz="2800" b="1" u="sng" dirty="0" smtClean="0">
                <a:solidFill>
                  <a:srgbClr val="000000"/>
                </a:solidFill>
                <a:latin typeface="+mn-lt"/>
              </a:rPr>
              <a:t>other staff at school</a:t>
            </a:r>
            <a:endParaRPr lang="en-GB" sz="2800" dirty="0">
              <a:solidFill>
                <a:srgbClr val="000000"/>
              </a:solidFill>
              <a:latin typeface="+mn-lt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44513" y="993775"/>
            <a:ext cx="12206287" cy="1003300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How can I </a:t>
            </a:r>
            <a:r>
              <a:rPr lang="en-GB" b="1" dirty="0" smtClean="0"/>
              <a:t>help myself? </a:t>
            </a:r>
            <a:endParaRPr lang="en-GB" b="1" dirty="0"/>
          </a:p>
        </p:txBody>
      </p:sp>
      <p:sp>
        <p:nvSpPr>
          <p:cNvPr id="53253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53254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53255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68288"/>
            <a:ext cx="1925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45"/>
          <p:cNvSpPr>
            <a:spLocks noChangeArrowheads="1"/>
          </p:cNvSpPr>
          <p:nvPr/>
        </p:nvSpPr>
        <p:spPr bwMode="auto">
          <a:xfrm>
            <a:off x="-6351" y="268288"/>
            <a:ext cx="13033375" cy="1711325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291" name="Shape 46"/>
          <p:cNvSpPr>
            <a:spLocks noGrp="1"/>
          </p:cNvSpPr>
          <p:nvPr>
            <p:ph type="body" idx="4294967295"/>
          </p:nvPr>
        </p:nvSpPr>
        <p:spPr>
          <a:xfrm>
            <a:off x="369888" y="2452688"/>
            <a:ext cx="12630150" cy="6696075"/>
          </a:xfrm>
        </p:spPr>
        <p:txBody>
          <a:bodyPr anchor="t"/>
          <a:lstStyle/>
          <a:p>
            <a:pPr marL="0" indent="0" fontAlgn="auto" latinLnBrk="1">
              <a:spcBef>
                <a:spcPts val="0"/>
              </a:spcBef>
              <a:spcAft>
                <a:spcPts val="0"/>
              </a:spcAft>
              <a:buClrTx/>
              <a:buSzTx/>
              <a:buFont typeface="Zapf Dingbats"/>
              <a:buNone/>
              <a:defRPr/>
            </a:pPr>
            <a:endParaRPr lang="en-GB" sz="2400" kern="1200" dirty="0">
              <a:solidFill>
                <a:srgbClr val="324863"/>
              </a:solidFill>
              <a:sym typeface="Palatino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-6350" y="344488"/>
            <a:ext cx="13006388" cy="1652587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/>
              <a:t>National Change -  GCSEs will be more difficult in content, tests and pass  marks</a:t>
            </a:r>
          </a:p>
        </p:txBody>
      </p:sp>
      <p:sp>
        <p:nvSpPr>
          <p:cNvPr id="10245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10246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263" y="7824788"/>
            <a:ext cx="10009187" cy="4730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08015"/>
              </p:ext>
            </p:extLst>
          </p:nvPr>
        </p:nvGraphicFramePr>
        <p:xfrm>
          <a:off x="0" y="2228851"/>
          <a:ext cx="13000038" cy="7524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0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18">
                <a:tc>
                  <a:txBody>
                    <a:bodyPr/>
                    <a:lstStyle/>
                    <a:p>
                      <a:r>
                        <a:rPr lang="en-GB" sz="2400" b="1" dirty="0"/>
                        <a:t>‘Old’ GCSEs 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New</a:t>
                      </a:r>
                      <a:r>
                        <a:rPr lang="en-GB" sz="2400" b="1" baseline="0" dirty="0"/>
                        <a:t> GCSEs</a:t>
                      </a:r>
                      <a:endParaRPr lang="en-GB" sz="24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608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Modular exams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Linear exams - All</a:t>
                      </a:r>
                      <a:r>
                        <a:rPr lang="en-GB" sz="2400" baseline="0" dirty="0" smtClean="0"/>
                        <a:t> e</a:t>
                      </a:r>
                      <a:r>
                        <a:rPr lang="en-GB" sz="2400" dirty="0" smtClean="0"/>
                        <a:t>xams completed</a:t>
                      </a:r>
                      <a:r>
                        <a:rPr lang="en-GB" sz="2400" baseline="0" dirty="0" smtClean="0"/>
                        <a:t> at the end of the course</a:t>
                      </a:r>
                      <a:endParaRPr lang="en-GB" sz="24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5501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Opportunity to re-sit/ re-take exams </a:t>
                      </a:r>
                      <a:r>
                        <a:rPr lang="en-GB" sz="2400" dirty="0" smtClean="0"/>
                        <a:t>modules</a:t>
                      </a:r>
                      <a:endParaRPr lang="en-GB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Re-sits and re-takes </a:t>
                      </a:r>
                      <a:r>
                        <a:rPr lang="en-GB" sz="2400" dirty="0" smtClean="0"/>
                        <a:t>abolished</a:t>
                      </a:r>
                      <a:endParaRPr lang="en-GB" sz="24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651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Controlled Assessment</a:t>
                      </a:r>
                      <a:r>
                        <a:rPr lang="en-GB" sz="2400" baseline="0" dirty="0"/>
                        <a:t> counting towards the final GCSE </a:t>
                      </a:r>
                      <a:r>
                        <a:rPr lang="en-GB" sz="2400" baseline="0" dirty="0" smtClean="0"/>
                        <a:t>grade</a:t>
                      </a:r>
                      <a:endParaRPr lang="en-GB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Assessment mainly by </a:t>
                      </a:r>
                      <a:r>
                        <a:rPr lang="en-GB" sz="2400" dirty="0" smtClean="0"/>
                        <a:t>exam</a:t>
                      </a:r>
                    </a:p>
                    <a:p>
                      <a:pPr algn="l"/>
                      <a:r>
                        <a:rPr lang="en-GB" sz="2400" dirty="0" smtClean="0"/>
                        <a:t>Languages:</a:t>
                      </a:r>
                      <a:r>
                        <a:rPr lang="en-GB" sz="2400" baseline="0" dirty="0" smtClean="0"/>
                        <a:t> speaking is internally conducted and externally marked- 20%</a:t>
                      </a:r>
                    </a:p>
                    <a:p>
                      <a:pPr algn="l"/>
                      <a:r>
                        <a:rPr lang="en-GB" sz="2400" baseline="0" dirty="0" smtClean="0"/>
                        <a:t>Computing: report detailing 20 hours of non-exam work – 20%</a:t>
                      </a:r>
                    </a:p>
                    <a:p>
                      <a:pPr algn="l"/>
                      <a:endParaRPr lang="en-GB" sz="24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5501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Exams split in to</a:t>
                      </a:r>
                      <a:r>
                        <a:rPr lang="en-GB" sz="2400" baseline="0" dirty="0"/>
                        <a:t> higher and foundation </a:t>
                      </a:r>
                      <a:r>
                        <a:rPr lang="en-GB" sz="2400" baseline="0" dirty="0" smtClean="0"/>
                        <a:t>tier</a:t>
                      </a:r>
                      <a:endParaRPr lang="en-GB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Tiered</a:t>
                      </a:r>
                      <a:r>
                        <a:rPr lang="en-GB" sz="2400" baseline="0" dirty="0"/>
                        <a:t> papers have disappeared in some subjects</a:t>
                      </a:r>
                      <a:endParaRPr lang="en-GB" sz="24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45"/>
          <p:cNvSpPr>
            <a:spLocks noChangeArrowheads="1"/>
          </p:cNvSpPr>
          <p:nvPr/>
        </p:nvSpPr>
        <p:spPr bwMode="auto">
          <a:xfrm>
            <a:off x="-6351" y="268288"/>
            <a:ext cx="13033375" cy="1711325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291" name="Shape 46"/>
          <p:cNvSpPr>
            <a:spLocks noGrp="1"/>
          </p:cNvSpPr>
          <p:nvPr>
            <p:ph type="body" idx="4294967295"/>
          </p:nvPr>
        </p:nvSpPr>
        <p:spPr>
          <a:xfrm>
            <a:off x="369888" y="2452688"/>
            <a:ext cx="12630150" cy="6696075"/>
          </a:xfrm>
        </p:spPr>
        <p:txBody>
          <a:bodyPr anchor="t"/>
          <a:lstStyle/>
          <a:p>
            <a:pPr marL="0" indent="0" fontAlgn="auto" latinLnBrk="1">
              <a:spcBef>
                <a:spcPts val="0"/>
              </a:spcBef>
              <a:spcAft>
                <a:spcPts val="0"/>
              </a:spcAft>
              <a:buClrTx/>
              <a:buSzTx/>
              <a:buFont typeface="Zapf Dingbats"/>
              <a:buNone/>
              <a:defRPr/>
            </a:pPr>
            <a:endParaRPr lang="en-GB" sz="2400" kern="1200" dirty="0">
              <a:solidFill>
                <a:srgbClr val="324863"/>
              </a:solidFill>
              <a:sym typeface="Palatino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-6350" y="344488"/>
            <a:ext cx="13006388" cy="1652587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/>
              <a:t>National Change -  GCSEs will be more difficult in content, tests and pass  marks</a:t>
            </a:r>
          </a:p>
        </p:txBody>
      </p:sp>
      <p:sp>
        <p:nvSpPr>
          <p:cNvPr id="12293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12294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263" y="7824788"/>
            <a:ext cx="10009187" cy="4730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7755"/>
              </p:ext>
            </p:extLst>
          </p:nvPr>
        </p:nvGraphicFramePr>
        <p:xfrm>
          <a:off x="8178" y="2228851"/>
          <a:ext cx="12991860" cy="7543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5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5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8601">
                <a:tc>
                  <a:txBody>
                    <a:bodyPr/>
                    <a:lstStyle/>
                    <a:p>
                      <a:r>
                        <a:rPr lang="en-GB" sz="2400" b="1" dirty="0"/>
                        <a:t>‘Old’ GCSEs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New</a:t>
                      </a:r>
                      <a:r>
                        <a:rPr lang="en-GB" sz="2400" b="1" baseline="0" dirty="0"/>
                        <a:t> GCSEs</a:t>
                      </a:r>
                      <a:endParaRPr lang="en-GB" sz="2400" b="1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734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Technical Accuracy (Spelling, Punctuation and Grammar)</a:t>
                      </a:r>
                      <a:r>
                        <a:rPr lang="en-GB" sz="2400" baseline="0" dirty="0"/>
                        <a:t> was not a high priority.</a:t>
                      </a:r>
                      <a:endParaRPr lang="en-GB" sz="2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Spelling, Punctuation</a:t>
                      </a:r>
                      <a:r>
                        <a:rPr lang="en-GB" sz="2400" baseline="0" dirty="0"/>
                        <a:t> and Grammar counts for 20% of the English Language GCSE </a:t>
                      </a:r>
                      <a:r>
                        <a:rPr lang="en-GB" sz="2400" baseline="0" dirty="0" smtClean="0"/>
                        <a:t>and </a:t>
                      </a:r>
                      <a:r>
                        <a:rPr lang="en-GB" sz="2400" baseline="0" dirty="0"/>
                        <a:t>for 5% of the final GCSE in </a:t>
                      </a:r>
                      <a:r>
                        <a:rPr lang="en-GB" sz="2400" dirty="0"/>
                        <a:t>English literature, history, religious studies and geography.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0414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Content was easier;</a:t>
                      </a:r>
                      <a:r>
                        <a:rPr lang="en-GB" sz="2400" baseline="0" dirty="0"/>
                        <a:t> claims were made that GCSEs were ‘dumbed down’.</a:t>
                      </a:r>
                      <a:endParaRPr lang="en-GB" sz="2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More</a:t>
                      </a:r>
                      <a:r>
                        <a:rPr lang="en-GB" sz="2400" baseline="0" dirty="0"/>
                        <a:t> challenging content and recall, e.g. </a:t>
                      </a:r>
                    </a:p>
                    <a:p>
                      <a:pPr algn="l"/>
                      <a:r>
                        <a:rPr lang="en-GB" sz="2400" b="1" baseline="0" dirty="0"/>
                        <a:t>In maths</a:t>
                      </a:r>
                      <a:r>
                        <a:rPr lang="en-GB" sz="2400" baseline="0" dirty="0"/>
                        <a:t>: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You </a:t>
                      </a:r>
                      <a:r>
                        <a:rPr lang="en-GB" sz="2400" baseline="0" dirty="0"/>
                        <a:t>must learn </a:t>
                      </a:r>
                      <a:r>
                        <a:rPr lang="en-GB" sz="2400" dirty="0"/>
                        <a:t>formulae by heart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Greater emphasis on non-calculator work.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2400" b="1" dirty="0"/>
                        <a:t>In</a:t>
                      </a:r>
                      <a:r>
                        <a:rPr lang="en-GB" sz="2400" b="1" baseline="0" dirty="0"/>
                        <a:t> English Language</a:t>
                      </a:r>
                      <a:r>
                        <a:rPr lang="en-GB" sz="2400" baseline="0" dirty="0"/>
                        <a:t>: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read a greater range of challenging texts from different genres and time periods.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2400" b="1" dirty="0"/>
                        <a:t>In</a:t>
                      </a:r>
                      <a:r>
                        <a:rPr lang="en-GB" sz="2400" b="1" baseline="0" dirty="0"/>
                        <a:t> English Literature</a:t>
                      </a:r>
                      <a:r>
                        <a:rPr lang="en-GB" sz="2400" baseline="0" dirty="0"/>
                        <a:t>: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emphasis on 'unseen texts'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Closed book exams.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24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45"/>
          <p:cNvSpPr>
            <a:spLocks noChangeArrowheads="1"/>
          </p:cNvSpPr>
          <p:nvPr/>
        </p:nvSpPr>
        <p:spPr bwMode="auto">
          <a:xfrm>
            <a:off x="-266700" y="268288"/>
            <a:ext cx="13293725" cy="1711325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291" name="Shape 46"/>
          <p:cNvSpPr>
            <a:spLocks noGrp="1"/>
          </p:cNvSpPr>
          <p:nvPr>
            <p:ph type="body" idx="4294967295"/>
          </p:nvPr>
        </p:nvSpPr>
        <p:spPr>
          <a:xfrm>
            <a:off x="369888" y="2452688"/>
            <a:ext cx="12630150" cy="6696075"/>
          </a:xfrm>
        </p:spPr>
        <p:txBody>
          <a:bodyPr anchor="t"/>
          <a:lstStyle/>
          <a:p>
            <a:pPr marL="0" indent="0" fontAlgn="auto" latinLnBrk="1">
              <a:spcBef>
                <a:spcPts val="0"/>
              </a:spcBef>
              <a:spcAft>
                <a:spcPts val="0"/>
              </a:spcAft>
              <a:buClrTx/>
              <a:buSzTx/>
              <a:buFont typeface="Zapf Dingbats"/>
              <a:buNone/>
              <a:defRPr/>
            </a:pPr>
            <a:endParaRPr lang="en-GB" sz="2400" kern="1200" dirty="0">
              <a:solidFill>
                <a:srgbClr val="324863"/>
              </a:solidFill>
              <a:sym typeface="Palatino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19050" y="344488"/>
            <a:ext cx="12980988" cy="1652587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/>
              <a:t>National Change -  GCSEs will be more difficult in content, tests and pass  marks</a:t>
            </a:r>
          </a:p>
        </p:txBody>
      </p:sp>
      <p:sp>
        <p:nvSpPr>
          <p:cNvPr id="14341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14342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263" y="7824788"/>
            <a:ext cx="10009187" cy="4730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98583"/>
              </p:ext>
            </p:extLst>
          </p:nvPr>
        </p:nvGraphicFramePr>
        <p:xfrm>
          <a:off x="9558" y="2238069"/>
          <a:ext cx="12990480" cy="7515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3991">
                <a:tc>
                  <a:txBody>
                    <a:bodyPr/>
                    <a:lstStyle/>
                    <a:p>
                      <a:r>
                        <a:rPr lang="en-GB" sz="2400" b="1" dirty="0"/>
                        <a:t>‘Old’ GCSEs 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New</a:t>
                      </a:r>
                      <a:r>
                        <a:rPr lang="en-GB" sz="2400" b="1" baseline="0" dirty="0"/>
                        <a:t> GCSEs</a:t>
                      </a:r>
                      <a:endParaRPr lang="en-GB" sz="2400" b="1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464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Less</a:t>
                      </a:r>
                      <a:r>
                        <a:rPr lang="en-GB" sz="2400" baseline="0" dirty="0"/>
                        <a:t> content meant shorter exams. </a:t>
                      </a:r>
                      <a:endParaRPr lang="en-GB" sz="24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Exams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/>
                        <a:t>lengthened to cover the extra content, e.g.</a:t>
                      </a:r>
                      <a:r>
                        <a:rPr lang="en-GB" sz="2400" baseline="0" dirty="0"/>
                        <a:t> in maths, pupils will </a:t>
                      </a:r>
                      <a:r>
                        <a:rPr lang="en-GB" sz="2400" dirty="0"/>
                        <a:t>sit three test papers over four-and-a-half hours.</a:t>
                      </a:r>
                    </a:p>
                    <a:p>
                      <a:pPr algn="l"/>
                      <a:endParaRPr lang="en-GB" sz="24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76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A range of</a:t>
                      </a:r>
                      <a:r>
                        <a:rPr lang="en-GB" sz="2400" baseline="0" dirty="0"/>
                        <a:t> qualifications that suited the needs of pupils with different abilities/interests. </a:t>
                      </a:r>
                      <a:endParaRPr lang="en-GB" sz="24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A</a:t>
                      </a:r>
                      <a:r>
                        <a:rPr lang="en-GB" sz="2400" baseline="0" dirty="0"/>
                        <a:t> f</a:t>
                      </a:r>
                      <a:r>
                        <a:rPr lang="en-GB" sz="2400" dirty="0"/>
                        <a:t>ocus on the English</a:t>
                      </a:r>
                      <a:r>
                        <a:rPr lang="en-GB" sz="2400" baseline="0" dirty="0"/>
                        <a:t> Baccalaureate subjects - </a:t>
                      </a:r>
                      <a:r>
                        <a:rPr lang="en-GB" sz="2400" dirty="0"/>
                        <a:t>English, maths, sciences (including computer science), history or geography and a language.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45"/>
          <p:cNvSpPr>
            <a:spLocks noChangeArrowheads="1"/>
          </p:cNvSpPr>
          <p:nvPr/>
        </p:nvSpPr>
        <p:spPr bwMode="auto">
          <a:xfrm>
            <a:off x="0" y="157163"/>
            <a:ext cx="13293725" cy="1711325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291" name="Shape 46"/>
          <p:cNvSpPr>
            <a:spLocks noGrp="1"/>
          </p:cNvSpPr>
          <p:nvPr>
            <p:ph type="body" idx="4294967295"/>
          </p:nvPr>
        </p:nvSpPr>
        <p:spPr>
          <a:xfrm>
            <a:off x="267493" y="2133600"/>
            <a:ext cx="12724607" cy="6690742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You will sit your GCSE Religious Studies exam on 14</a:t>
            </a:r>
            <a:r>
              <a:rPr lang="en-GB" altLang="en-US" sz="3000" kern="1200" baseline="30000" dirty="0" smtClean="0">
                <a:solidFill>
                  <a:srgbClr val="324863"/>
                </a:solidFill>
                <a:sym typeface="Palatino"/>
              </a:rPr>
              <a:t>th</a:t>
            </a: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 May 2018 (provisional date)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You will complete GCSEs in: 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English Language, English Literature</a:t>
            </a:r>
            <a:endParaRPr lang="en-GB" altLang="en-US" sz="3000" kern="1200" dirty="0">
              <a:solidFill>
                <a:srgbClr val="324863"/>
              </a:solidFill>
              <a:sym typeface="Palatino"/>
            </a:endParaRP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Maths</a:t>
            </a:r>
            <a:endParaRPr lang="en-GB" altLang="en-US" sz="3000" kern="1200" dirty="0">
              <a:solidFill>
                <a:srgbClr val="324863"/>
              </a:solidFill>
              <a:sym typeface="Palatino"/>
            </a:endParaRP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science (combined/ single sciences) 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French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History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Computer science or Creative </a:t>
            </a:r>
            <a:r>
              <a:rPr lang="en-GB" altLang="en-US" sz="3000" kern="1200" dirty="0" err="1" smtClean="0">
                <a:solidFill>
                  <a:srgbClr val="324863"/>
                </a:solidFill>
                <a:sym typeface="Palatino"/>
              </a:rPr>
              <a:t>iMedia</a:t>
            </a:r>
            <a:endParaRPr lang="en-GB" altLang="en-US" sz="3000" kern="1200" dirty="0" smtClean="0">
              <a:solidFill>
                <a:srgbClr val="324863"/>
              </a:solidFill>
              <a:sym typeface="Palatino"/>
            </a:endParaRP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Art/ PE or Geography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 in May/ June of year 11.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In total, you will complete 9 or 10 GCSEs (dependent on whether you do combined or single sciences) </a:t>
            </a:r>
            <a:endParaRPr lang="en-US" altLang="en-US" sz="300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165100" y="344488"/>
            <a:ext cx="12834938" cy="1411287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smtClean="0"/>
              <a:t>Year 10 - which GCSEs and when?</a:t>
            </a:r>
            <a:endParaRPr lang="en-GB" sz="5400" b="1" dirty="0"/>
          </a:p>
        </p:txBody>
      </p:sp>
      <p:sp>
        <p:nvSpPr>
          <p:cNvPr id="16389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16390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45"/>
          <p:cNvSpPr>
            <a:spLocks noChangeArrowheads="1"/>
          </p:cNvSpPr>
          <p:nvPr/>
        </p:nvSpPr>
        <p:spPr bwMode="auto">
          <a:xfrm>
            <a:off x="0" y="157163"/>
            <a:ext cx="13293725" cy="1711325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291" name="Shape 46"/>
          <p:cNvSpPr>
            <a:spLocks noGrp="1"/>
          </p:cNvSpPr>
          <p:nvPr>
            <p:ph type="body" idx="4294967295"/>
          </p:nvPr>
        </p:nvSpPr>
        <p:spPr>
          <a:xfrm>
            <a:off x="267493" y="2133600"/>
            <a:ext cx="12724607" cy="6690742"/>
          </a:xfrm>
        </p:spPr>
        <p:txBody>
          <a:bodyPr anchor="t"/>
          <a:lstStyle/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The plan is to complete GCSEs in Religious Studies, Arabic/ French in year 10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None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You </a:t>
            </a: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will complete GCSEs in: 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English Language, English Literature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Maths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science (combined/ single sciences) </a:t>
            </a: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History/ Geography </a:t>
            </a:r>
            <a:endParaRPr lang="en-GB" altLang="en-US" sz="3000" kern="1200" dirty="0">
              <a:solidFill>
                <a:srgbClr val="324863"/>
              </a:solidFill>
              <a:sym typeface="Palatino"/>
            </a:endParaRP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Computer science or Creative </a:t>
            </a:r>
            <a:r>
              <a:rPr lang="en-GB" altLang="en-US" sz="3000" kern="1200" dirty="0" err="1">
                <a:solidFill>
                  <a:srgbClr val="324863"/>
                </a:solidFill>
                <a:sym typeface="Palatino"/>
              </a:rPr>
              <a:t>imedia</a:t>
            </a:r>
            <a:endParaRPr lang="en-GB" altLang="en-US" sz="3000" kern="1200" dirty="0">
              <a:solidFill>
                <a:srgbClr val="324863"/>
              </a:solidFill>
              <a:sym typeface="Palatino"/>
            </a:endParaRPr>
          </a:p>
          <a:p>
            <a:pPr eaLnBrk="1" hangingPunct="1">
              <a:spcBef>
                <a:spcPts val="1000"/>
              </a:spcBef>
              <a:buClrTx/>
              <a:buSzTx/>
              <a:defRPr/>
            </a:pP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Option subjects: Art/ PE</a:t>
            </a:r>
            <a:endParaRPr lang="en-GB" altLang="en-US" sz="3000" kern="1200" dirty="0">
              <a:solidFill>
                <a:srgbClr val="324863"/>
              </a:solidFill>
              <a:sym typeface="Palatino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None/>
              <a:defRPr/>
            </a:pP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 in May/ June of </a:t>
            </a: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year 11.</a:t>
            </a:r>
            <a:endParaRPr lang="en-GB" altLang="en-US" sz="3000" kern="1200" dirty="0">
              <a:solidFill>
                <a:srgbClr val="324863"/>
              </a:solidFill>
              <a:sym typeface="Palatino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None/>
              <a:defRPr/>
            </a:pP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In total, pupils will complete 9 </a:t>
            </a:r>
            <a:r>
              <a:rPr lang="en-GB" altLang="en-US" sz="3000" kern="1200" dirty="0" smtClean="0">
                <a:solidFill>
                  <a:srgbClr val="324863"/>
                </a:solidFill>
                <a:sym typeface="Palatino"/>
              </a:rPr>
              <a:t>or 10 </a:t>
            </a:r>
            <a:r>
              <a:rPr lang="en-GB" altLang="en-US" sz="3000" kern="1200" dirty="0">
                <a:solidFill>
                  <a:srgbClr val="324863"/>
                </a:solidFill>
                <a:sym typeface="Palatino"/>
              </a:rPr>
              <a:t>GCSEs (dependent on whether they do combined or single sciences) 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r>
              <a:rPr lang="en-GB" altLang="en-US" sz="3000" b="1" kern="1200" dirty="0" smtClean="0">
                <a:solidFill>
                  <a:srgbClr val="324863"/>
                </a:solidFill>
                <a:sym typeface="Palatino"/>
              </a:rPr>
              <a:t>The situation will be reviewed after each data point to ensure the best outcome for you. </a:t>
            </a: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GB" altLang="en-US" sz="3000" kern="1200" dirty="0" smtClean="0">
              <a:solidFill>
                <a:srgbClr val="324863"/>
              </a:solidFill>
              <a:sym typeface="Palatino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3000" dirty="0">
              <a:solidFill>
                <a:srgbClr val="000000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165100" y="344488"/>
            <a:ext cx="12834938" cy="1411287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smtClean="0"/>
              <a:t>Year 9 - which GCSEs and when?</a:t>
            </a:r>
            <a:endParaRPr lang="en-GB" sz="5400" b="1" dirty="0"/>
          </a:p>
        </p:txBody>
      </p:sp>
      <p:sp>
        <p:nvSpPr>
          <p:cNvPr id="16389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16390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03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45"/>
          <p:cNvSpPr>
            <a:spLocks noChangeArrowheads="1"/>
          </p:cNvSpPr>
          <p:nvPr/>
        </p:nvSpPr>
        <p:spPr bwMode="auto">
          <a:xfrm>
            <a:off x="-6350" y="1127125"/>
            <a:ext cx="13033375" cy="852488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44513" y="993775"/>
            <a:ext cx="12206287" cy="1003300"/>
          </a:xfrm>
        </p:spPr>
        <p:txBody>
          <a:bodyPr anchor="b">
            <a:normAutofit fontScale="9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National Change: A new Grading System</a:t>
            </a:r>
          </a:p>
        </p:txBody>
      </p:sp>
      <p:sp>
        <p:nvSpPr>
          <p:cNvPr id="18436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18437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8438" name="EdenBoys_Logo_spot.p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68288"/>
            <a:ext cx="1925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8439" name="Object 1"/>
          <p:cNvGraphicFramePr>
            <a:graphicFrameLocks noChangeAspect="1"/>
          </p:cNvGraphicFramePr>
          <p:nvPr/>
        </p:nvGraphicFramePr>
        <p:xfrm>
          <a:off x="4579938" y="2374900"/>
          <a:ext cx="4135437" cy="667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Acrobat Document" r:id="rId5" imgW="5667139" imgH="8019997" progId="AcroExch.Document.11">
                  <p:embed/>
                </p:oleObj>
              </mc:Choice>
              <mc:Fallback>
                <p:oleObj name="Acrobat Document" r:id="rId5" imgW="5667139" imgH="8019997" progId="AcroExch.Document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2374900"/>
                        <a:ext cx="4135437" cy="667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45"/>
          <p:cNvSpPr>
            <a:spLocks noChangeArrowheads="1"/>
          </p:cNvSpPr>
          <p:nvPr/>
        </p:nvSpPr>
        <p:spPr bwMode="auto">
          <a:xfrm>
            <a:off x="-6350" y="1127125"/>
            <a:ext cx="13033375" cy="852488"/>
          </a:xfrm>
          <a:prstGeom prst="rect">
            <a:avLst/>
          </a:prstGeom>
          <a:solidFill>
            <a:srgbClr val="7E217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435" name="Shape 46"/>
          <p:cNvSpPr>
            <a:spLocks noGrp="1"/>
          </p:cNvSpPr>
          <p:nvPr>
            <p:ph type="body" idx="4294967295"/>
          </p:nvPr>
        </p:nvSpPr>
        <p:spPr>
          <a:xfrm>
            <a:off x="369888" y="2452688"/>
            <a:ext cx="11718925" cy="6696075"/>
          </a:xfrm>
        </p:spPr>
        <p:txBody>
          <a:bodyPr anchor="t"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Font typeface="Zapf Dingbats"/>
              <a:buNone/>
              <a:defRPr/>
            </a:pPr>
            <a:endParaRPr lang="en-GB" altLang="en-US" sz="2800" dirty="0">
              <a:solidFill>
                <a:srgbClr val="181717"/>
              </a:solidFill>
              <a:latin typeface="+mn-lt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1000"/>
              </a:spcBef>
              <a:buClrTx/>
              <a:buSzTx/>
              <a:buFont typeface="Zapf Dingbats"/>
              <a:buNone/>
              <a:defRPr/>
            </a:pPr>
            <a:endParaRPr lang="en-US" altLang="en-US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44513" y="993775"/>
            <a:ext cx="12206287" cy="1003300"/>
          </a:xfrm>
        </p:spPr>
        <p:txBody>
          <a:bodyPr anchor="b">
            <a:normAutofit fontScale="9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New GCSE </a:t>
            </a:r>
            <a:r>
              <a:rPr lang="en-GB" b="1" dirty="0" smtClean="0"/>
              <a:t>Grades – Increased </a:t>
            </a:r>
            <a:r>
              <a:rPr lang="en-GB" b="1" dirty="0"/>
              <a:t>C</a:t>
            </a:r>
            <a:r>
              <a:rPr lang="en-GB" b="1" dirty="0" smtClean="0"/>
              <a:t>hallenge</a:t>
            </a:r>
            <a:endParaRPr lang="en-GB" b="1" dirty="0"/>
          </a:p>
        </p:txBody>
      </p:sp>
      <p:sp>
        <p:nvSpPr>
          <p:cNvPr id="20485" name="Shape 48"/>
          <p:cNvSpPr>
            <a:spLocks noChangeArrowheads="1"/>
          </p:cNvSpPr>
          <p:nvPr/>
        </p:nvSpPr>
        <p:spPr bwMode="auto">
          <a:xfrm>
            <a:off x="369888" y="8872538"/>
            <a:ext cx="1225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eaLnBrk="1" hangingPunct="1"/>
            <a:endParaRPr lang="en-US" altLang="en-US" sz="1800" i="1">
              <a:solidFill>
                <a:srgbClr val="7E217C"/>
              </a:solidFill>
              <a:latin typeface="Calibri Light" panose="020F0302020204030204" pitchFamily="34" charset="0"/>
              <a:sym typeface="Myriad Pro"/>
            </a:endParaRPr>
          </a:p>
        </p:txBody>
      </p:sp>
      <p:sp>
        <p:nvSpPr>
          <p:cNvPr id="20486" name="Shape 49"/>
          <p:cNvSpPr>
            <a:spLocks noChangeArrowheads="1"/>
          </p:cNvSpPr>
          <p:nvPr/>
        </p:nvSpPr>
        <p:spPr bwMode="auto">
          <a:xfrm>
            <a:off x="-6350" y="1979613"/>
            <a:ext cx="13006388" cy="249237"/>
          </a:xfrm>
          <a:prstGeom prst="rect">
            <a:avLst/>
          </a:prstGeom>
          <a:solidFill>
            <a:srgbClr val="989D9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742950" indent="-28575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6002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057400" indent="-228600"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20487" name="EdenBoys_Logo_spot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68288"/>
            <a:ext cx="1925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291371"/>
              </p:ext>
            </p:extLst>
          </p:nvPr>
        </p:nvGraphicFramePr>
        <p:xfrm>
          <a:off x="0" y="2240682"/>
          <a:ext cx="13000038" cy="751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8230"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/>
                        <a:t>High Pass</a:t>
                      </a:r>
                      <a:r>
                        <a:rPr lang="en-GB" sz="4000" baseline="0" dirty="0" smtClean="0"/>
                        <a:t> is a </a:t>
                      </a:r>
                      <a:r>
                        <a:rPr lang="en-GB" sz="4000" dirty="0" smtClean="0"/>
                        <a:t>Grade 5</a:t>
                      </a:r>
                      <a:endParaRPr lang="en-GB" sz="4000" dirty="0"/>
                    </a:p>
                  </a:txBody>
                  <a:tcPr marL="91446" marR="91446" marT="45730" marB="4573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230"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/>
                        <a:t>Old</a:t>
                      </a:r>
                      <a:r>
                        <a:rPr lang="en-GB" sz="4000" baseline="0" dirty="0" smtClean="0"/>
                        <a:t> low grade ‘C’ = </a:t>
                      </a:r>
                      <a:r>
                        <a:rPr lang="en-GB" sz="4000" dirty="0" smtClean="0"/>
                        <a:t>Grade 4 (not counted as a high pass)</a:t>
                      </a:r>
                      <a:endParaRPr lang="en-GB" sz="4000" dirty="0"/>
                    </a:p>
                  </a:txBody>
                  <a:tcPr marL="91446" marR="91446" marT="45730" marB="4573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8230"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/>
                        <a:t>A level courses</a:t>
                      </a:r>
                      <a:r>
                        <a:rPr lang="en-GB" sz="4000" baseline="0" dirty="0" smtClean="0"/>
                        <a:t> </a:t>
                      </a:r>
                      <a:r>
                        <a:rPr lang="en-GB" sz="4000" dirty="0" smtClean="0"/>
                        <a:t>require</a:t>
                      </a:r>
                      <a:r>
                        <a:rPr lang="en-GB" sz="4000" baseline="0" dirty="0" smtClean="0"/>
                        <a:t> a</a:t>
                      </a:r>
                      <a:r>
                        <a:rPr lang="en-GB" sz="4000" dirty="0" smtClean="0"/>
                        <a:t>t</a:t>
                      </a:r>
                      <a:r>
                        <a:rPr lang="en-GB" sz="4000" baseline="0" dirty="0" smtClean="0"/>
                        <a:t> least a Grade 6</a:t>
                      </a:r>
                      <a:endParaRPr lang="en-GB" sz="4000" dirty="0"/>
                    </a:p>
                  </a:txBody>
                  <a:tcPr marL="91446" marR="91446" marT="45730" marB="4573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8230">
                <a:tc>
                  <a:txBody>
                    <a:bodyPr/>
                    <a:lstStyle/>
                    <a:p>
                      <a:pPr algn="l"/>
                      <a:r>
                        <a:rPr lang="en-GB" sz="4000" dirty="0" smtClean="0"/>
                        <a:t>Top 3% of pupils Nationally will</a:t>
                      </a:r>
                      <a:r>
                        <a:rPr lang="en-GB" sz="4000" baseline="0" dirty="0" smtClean="0"/>
                        <a:t> achieve a </a:t>
                      </a:r>
                      <a:r>
                        <a:rPr lang="en-GB" sz="4000" dirty="0" smtClean="0"/>
                        <a:t>Grade 9</a:t>
                      </a:r>
                      <a:endParaRPr lang="en-GB" sz="4000" dirty="0"/>
                    </a:p>
                  </a:txBody>
                  <a:tcPr marL="91446" marR="91446" marT="45730" marB="4573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Editorial">
  <a:themeElements>
    <a:clrScheme name="Editorial">
      <a:dk1>
        <a:srgbClr val="324863"/>
      </a:dk1>
      <a:lt1>
        <a:srgbClr val="634D31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7996B9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Editorial">
  <a:themeElements>
    <a:clrScheme name="Editorial">
      <a:dk1>
        <a:srgbClr val="000000"/>
      </a:dk1>
      <a:lt1>
        <a:srgbClr val="FFFFFF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Myriad Pro"/>
        <a:ea typeface="Myriad Pro"/>
        <a:cs typeface="Myriad Pro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7996B9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2060</Words>
  <Application>Microsoft Office PowerPoint</Application>
  <PresentationFormat>Custom</PresentationFormat>
  <Paragraphs>391</Paragraphs>
  <Slides>25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Avenir Roman</vt:lpstr>
      <vt:lpstr>Calibri</vt:lpstr>
      <vt:lpstr>Calibri Light</vt:lpstr>
      <vt:lpstr>Myriad Pro</vt:lpstr>
      <vt:lpstr>Palatino</vt:lpstr>
      <vt:lpstr>Symbol</vt:lpstr>
      <vt:lpstr>Times New Roman</vt:lpstr>
      <vt:lpstr>Wingdings</vt:lpstr>
      <vt:lpstr>Zapf Dingbats</vt:lpstr>
      <vt:lpstr>Editorial</vt:lpstr>
      <vt:lpstr>Acrobat Document</vt:lpstr>
      <vt:lpstr> Eden B’ School Preston Year 9 and 10 Pupil Curriculum and Assessment Information  2017</vt:lpstr>
      <vt:lpstr>Home School Partnership</vt:lpstr>
      <vt:lpstr>National Change -  GCSEs will be more difficult in content, tests and pass  marks</vt:lpstr>
      <vt:lpstr>National Change -  GCSEs will be more difficult in content, tests and pass  marks</vt:lpstr>
      <vt:lpstr>National Change -  GCSEs will be more difficult in content, tests and pass  marks</vt:lpstr>
      <vt:lpstr>Year 10 - which GCSEs and when?</vt:lpstr>
      <vt:lpstr>Year 9 - which GCSEs and when?</vt:lpstr>
      <vt:lpstr>National Change: A new Grading System</vt:lpstr>
      <vt:lpstr>New GCSE Grades – Increased Challenge</vt:lpstr>
      <vt:lpstr>High Expectations</vt:lpstr>
      <vt:lpstr>KS2 Level   Y7 Start Grade (GCSE GRADE)     GCSE Target  </vt:lpstr>
      <vt:lpstr>Long term plans </vt:lpstr>
      <vt:lpstr> Director of Learning for English: Mr Ramsay</vt:lpstr>
      <vt:lpstr> Director of Learning for Mathematics: Mr Y Patel</vt:lpstr>
      <vt:lpstr> Director of Learning  for Science: Mr Sidat</vt:lpstr>
      <vt:lpstr> Director of Learning for  Languages: Mr Bencherif</vt:lpstr>
      <vt:lpstr> Director of Learning for Humanities: Mr Clare (History)  </vt:lpstr>
      <vt:lpstr> Director of Learning for Humanities: Mr Clare (RE) </vt:lpstr>
      <vt:lpstr> Director of Learning for Humanities: Mr Clare (Geography) </vt:lpstr>
      <vt:lpstr> Director of Learning for Computing &amp; Creative Technologies: Mr Witcher (ELC)</vt:lpstr>
      <vt:lpstr> Director of Learning for Computing &amp; Creative Technologies: Mr Witcher (GCSE)</vt:lpstr>
      <vt:lpstr> Director of Learning for Computing &amp; Creative Technologies: Mr Witcher (National Award)</vt:lpstr>
      <vt:lpstr>PowerPoint Presentation</vt:lpstr>
      <vt:lpstr>Overview of the Curriculum Assessment Structure </vt:lpstr>
      <vt:lpstr>How can I help myself?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Eden Boys’ School, Preston  Open Evening</dc:title>
  <cp:lastModifiedBy>Nafisa Patel</cp:lastModifiedBy>
  <cp:revision>298</cp:revision>
  <cp:lastPrinted>2015-10-15T15:42:15Z</cp:lastPrinted>
  <dcterms:modified xsi:type="dcterms:W3CDTF">2017-11-22T09:38:15Z</dcterms:modified>
</cp:coreProperties>
</file>