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8" r:id="rId2"/>
    <p:sldId id="259" r:id="rId3"/>
    <p:sldId id="261" r:id="rId4"/>
    <p:sldId id="262" r:id="rId5"/>
    <p:sldId id="257" r:id="rId6"/>
    <p:sldId id="263" r:id="rId7"/>
    <p:sldId id="264" r:id="rId8"/>
    <p:sldId id="265" r:id="rId9"/>
    <p:sldId id="266" r:id="rId10"/>
    <p:sldId id="267" r:id="rId11"/>
    <p:sldId id="270" r:id="rId12"/>
    <p:sldId id="271" r:id="rId13"/>
    <p:sldId id="272" r:id="rId14"/>
    <p:sldId id="273" r:id="rId15"/>
    <p:sldId id="274" r:id="rId16"/>
    <p:sldId id="275" r:id="rId17"/>
    <p:sldId id="276" r:id="rId18"/>
    <p:sldId id="278" r:id="rId19"/>
    <p:sldId id="279" r:id="rId20"/>
    <p:sldId id="281" r:id="rId21"/>
    <p:sldId id="287" r:id="rId22"/>
    <p:sldId id="289" r:id="rId23"/>
    <p:sldId id="288" r:id="rId24"/>
    <p:sldId id="290" r:id="rId25"/>
    <p:sldId id="291" r:id="rId26"/>
    <p:sldId id="292" r:id="rId27"/>
    <p:sldId id="294" r:id="rId28"/>
    <p:sldId id="295" r:id="rId29"/>
    <p:sldId id="296" r:id="rId30"/>
    <p:sldId id="297" r:id="rId31"/>
    <p:sldId id="298" r:id="rId32"/>
    <p:sldId id="299" r:id="rId33"/>
    <p:sldId id="300" r:id="rId34"/>
    <p:sldId id="301" r:id="rId35"/>
    <p:sldId id="302" r:id="rId36"/>
    <p:sldId id="303" r:id="rId37"/>
    <p:sldId id="304" r:id="rId38"/>
    <p:sldId id="307" r:id="rId39"/>
    <p:sldId id="308" r:id="rId40"/>
    <p:sldId id="310" r:id="rId41"/>
    <p:sldId id="311" r:id="rId42"/>
    <p:sldId id="312" r:id="rId43"/>
    <p:sldId id="313" r:id="rId44"/>
    <p:sldId id="314" r:id="rId45"/>
    <p:sldId id="315" r:id="rId46"/>
    <p:sldId id="316" r:id="rId47"/>
    <p:sldId id="317" r:id="rId48"/>
    <p:sldId id="318"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9" r:id="rId66"/>
    <p:sldId id="341" r:id="rId67"/>
    <p:sldId id="342" r:id="rId68"/>
    <p:sldId id="343" r:id="rId69"/>
    <p:sldId id="344" r:id="rId70"/>
    <p:sldId id="345" r:id="rId71"/>
    <p:sldId id="346" r:id="rId72"/>
    <p:sldId id="347" r:id="rId73"/>
    <p:sldId id="348" r:id="rId74"/>
    <p:sldId id="349" r:id="rId75"/>
    <p:sldId id="351" r:id="rId76"/>
    <p:sldId id="352" r:id="rId77"/>
    <p:sldId id="370" r:id="rId78"/>
    <p:sldId id="353" r:id="rId79"/>
    <p:sldId id="355" r:id="rId80"/>
    <p:sldId id="356" r:id="rId81"/>
    <p:sldId id="357" r:id="rId82"/>
    <p:sldId id="359" r:id="rId83"/>
    <p:sldId id="360" r:id="rId84"/>
    <p:sldId id="361" r:id="rId85"/>
    <p:sldId id="362" r:id="rId86"/>
    <p:sldId id="363" r:id="rId87"/>
    <p:sldId id="364" r:id="rId88"/>
    <p:sldId id="366" r:id="rId89"/>
    <p:sldId id="368" r:id="rId90"/>
    <p:sldId id="369"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E3763-CA03-4150-9601-BD6965DE5A57}" type="doc">
      <dgm:prSet loTypeId="urn:microsoft.com/office/officeart/2005/8/layout/radial5" loCatId="relationship" qsTypeId="urn:microsoft.com/office/officeart/2005/8/quickstyle/3d3" qsCatId="3D" csTypeId="urn:microsoft.com/office/officeart/2005/8/colors/colorful5" csCatId="colorful" phldr="1"/>
      <dgm:spPr/>
      <dgm:t>
        <a:bodyPr/>
        <a:lstStyle/>
        <a:p>
          <a:endParaRPr lang="en-GB"/>
        </a:p>
      </dgm:t>
    </dgm:pt>
    <dgm:pt modelId="{265C54C6-2D7F-475A-B29C-20464572AA27}">
      <dgm:prSet phldrT="[Text]" custT="1"/>
      <dgm:spPr/>
      <dgm:t>
        <a:bodyPr/>
        <a:lstStyle/>
        <a:p>
          <a:r>
            <a:rPr lang="en-GB" sz="2000" dirty="0">
              <a:latin typeface="Comic Sans MS" pitchFamily="66" charset="0"/>
            </a:rPr>
            <a:t>The countries within the League all agreed..</a:t>
          </a:r>
        </a:p>
      </dgm:t>
    </dgm:pt>
    <dgm:pt modelId="{439635C3-5A5C-41F1-9A23-70891B23DC17}" type="parTrans" cxnId="{CC63C7D2-FF1B-4D5C-86C6-5D82122706B7}">
      <dgm:prSet/>
      <dgm:spPr/>
      <dgm:t>
        <a:bodyPr/>
        <a:lstStyle/>
        <a:p>
          <a:endParaRPr lang="en-GB"/>
        </a:p>
      </dgm:t>
    </dgm:pt>
    <dgm:pt modelId="{68130C0E-2A44-44BB-8D37-35EFEB18238A}" type="sibTrans" cxnId="{CC63C7D2-FF1B-4D5C-86C6-5D82122706B7}">
      <dgm:prSet/>
      <dgm:spPr/>
      <dgm:t>
        <a:bodyPr/>
        <a:lstStyle/>
        <a:p>
          <a:endParaRPr lang="en-GB"/>
        </a:p>
      </dgm:t>
    </dgm:pt>
    <dgm:pt modelId="{C5E7CDB6-D8EF-40D3-BAD0-4D8D8E8C3F6D}">
      <dgm:prSet phldrT="[Text]" custT="1"/>
      <dgm:spPr/>
      <dgm:t>
        <a:bodyPr/>
        <a:lstStyle/>
        <a:p>
          <a:r>
            <a:rPr lang="en-GB" sz="3200" dirty="0">
              <a:solidFill>
                <a:schemeClr val="bg1"/>
              </a:solidFill>
              <a:latin typeface="Comic Sans MS" pitchFamily="66" charset="0"/>
            </a:rPr>
            <a:t>To disarm</a:t>
          </a:r>
        </a:p>
      </dgm:t>
    </dgm:pt>
    <dgm:pt modelId="{8596E253-4DFF-46D0-9D9C-0573251EBE84}" type="parTrans" cxnId="{0B7B95CF-AD73-4102-BCC9-F7C58D4EEE21}">
      <dgm:prSet custT="1"/>
      <dgm:spPr/>
      <dgm:t>
        <a:bodyPr/>
        <a:lstStyle/>
        <a:p>
          <a:endParaRPr lang="en-GB" sz="1200"/>
        </a:p>
      </dgm:t>
    </dgm:pt>
    <dgm:pt modelId="{67F302A3-A865-4D4B-B819-12F313B7443A}" type="sibTrans" cxnId="{0B7B95CF-AD73-4102-BCC9-F7C58D4EEE21}">
      <dgm:prSet/>
      <dgm:spPr/>
      <dgm:t>
        <a:bodyPr/>
        <a:lstStyle/>
        <a:p>
          <a:endParaRPr lang="en-GB"/>
        </a:p>
      </dgm:t>
    </dgm:pt>
    <dgm:pt modelId="{5C6DD722-E564-4C3A-B4AB-D9CD1D4E9C6A}">
      <dgm:prSet phldrT="[Text]" custT="1"/>
      <dgm:spPr/>
      <dgm:t>
        <a:bodyPr/>
        <a:lstStyle/>
        <a:p>
          <a:r>
            <a:rPr lang="en-GB" sz="2400" dirty="0">
              <a:solidFill>
                <a:schemeClr val="bg1"/>
              </a:solidFill>
              <a:latin typeface="Comic Sans MS" pitchFamily="66" charset="0"/>
            </a:rPr>
            <a:t>If they had a dispute with another country, they would take it to the League</a:t>
          </a:r>
        </a:p>
      </dgm:t>
    </dgm:pt>
    <dgm:pt modelId="{81769C78-AEB5-45D6-9220-95B45BC2BE98}" type="parTrans" cxnId="{DE8FE790-0F84-46B6-9B29-925A8883C7C3}">
      <dgm:prSet custT="1"/>
      <dgm:spPr/>
      <dgm:t>
        <a:bodyPr/>
        <a:lstStyle/>
        <a:p>
          <a:endParaRPr lang="en-GB" sz="1200"/>
        </a:p>
      </dgm:t>
    </dgm:pt>
    <dgm:pt modelId="{A564D857-4135-4440-B03D-222A59E28471}" type="sibTrans" cxnId="{DE8FE790-0F84-46B6-9B29-925A8883C7C3}">
      <dgm:prSet/>
      <dgm:spPr/>
      <dgm:t>
        <a:bodyPr/>
        <a:lstStyle/>
        <a:p>
          <a:endParaRPr lang="en-GB"/>
        </a:p>
      </dgm:t>
    </dgm:pt>
    <dgm:pt modelId="{F1E3EC87-3EA5-4ED9-9C58-139C87E29301}">
      <dgm:prSet phldrT="[Text]" custT="1"/>
      <dgm:spPr/>
      <dgm:t>
        <a:bodyPr/>
        <a:lstStyle/>
        <a:p>
          <a:r>
            <a:rPr lang="en-GB" sz="2800" dirty="0">
              <a:latin typeface="Comic Sans MS" pitchFamily="66" charset="0"/>
            </a:rPr>
            <a:t>Accept whatever decision was made by the League</a:t>
          </a:r>
        </a:p>
      </dgm:t>
    </dgm:pt>
    <dgm:pt modelId="{EB13D8E1-BCA7-4796-AB5E-5AE8F378ADBC}" type="parTrans" cxnId="{7B55B40F-330A-43A5-BB4A-B4326A85DEAB}">
      <dgm:prSet custT="1"/>
      <dgm:spPr/>
      <dgm:t>
        <a:bodyPr/>
        <a:lstStyle/>
        <a:p>
          <a:endParaRPr lang="en-GB" sz="1200"/>
        </a:p>
      </dgm:t>
    </dgm:pt>
    <dgm:pt modelId="{E40916F6-2E21-420B-83A8-5D460BF87F66}" type="sibTrans" cxnId="{7B55B40F-330A-43A5-BB4A-B4326A85DEAB}">
      <dgm:prSet/>
      <dgm:spPr/>
      <dgm:t>
        <a:bodyPr/>
        <a:lstStyle/>
        <a:p>
          <a:endParaRPr lang="en-GB"/>
        </a:p>
      </dgm:t>
    </dgm:pt>
    <dgm:pt modelId="{1C7B5A10-F473-4C2A-8143-28D51CC4D075}">
      <dgm:prSet phldrT="[Text]" custT="1"/>
      <dgm:spPr/>
      <dgm:t>
        <a:bodyPr/>
        <a:lstStyle/>
        <a:p>
          <a:r>
            <a:rPr lang="en-GB" sz="2800" dirty="0">
              <a:latin typeface="Comic Sans MS" pitchFamily="66" charset="0"/>
            </a:rPr>
            <a:t>To protect one another if they were invaded</a:t>
          </a:r>
        </a:p>
      </dgm:t>
    </dgm:pt>
    <dgm:pt modelId="{B8C10F57-D1B0-4FA1-9379-416019ECE9D7}" type="parTrans" cxnId="{BE0D53B3-F7E4-414C-82DF-B1CA13DD18E7}">
      <dgm:prSet custT="1"/>
      <dgm:spPr/>
      <dgm:t>
        <a:bodyPr/>
        <a:lstStyle/>
        <a:p>
          <a:endParaRPr lang="en-GB" sz="1200"/>
        </a:p>
      </dgm:t>
    </dgm:pt>
    <dgm:pt modelId="{2A739D43-6EB8-4AF2-A961-7365E6D23CB5}" type="sibTrans" cxnId="{BE0D53B3-F7E4-414C-82DF-B1CA13DD18E7}">
      <dgm:prSet/>
      <dgm:spPr/>
      <dgm:t>
        <a:bodyPr/>
        <a:lstStyle/>
        <a:p>
          <a:endParaRPr lang="en-GB"/>
        </a:p>
      </dgm:t>
    </dgm:pt>
    <dgm:pt modelId="{6618CC68-23F6-49C1-A65B-CE84EBE85503}">
      <dgm:prSet custT="1"/>
      <dgm:spPr/>
      <dgm:t>
        <a:bodyPr/>
        <a:lstStyle/>
        <a:p>
          <a:r>
            <a:rPr lang="en-GB" sz="1800" dirty="0">
              <a:latin typeface="Comic Sans MS" pitchFamily="66" charset="0"/>
            </a:rPr>
            <a:t>If any members did break the covenant and go to war, other members promised to stop trading with it and send troops if necessary.</a:t>
          </a:r>
        </a:p>
      </dgm:t>
    </dgm:pt>
    <dgm:pt modelId="{4716CA92-AF32-45E8-BD77-AD6D1884484D}" type="parTrans" cxnId="{B2B8BB6B-9985-4056-8A63-00C74CAEB4ED}">
      <dgm:prSet custT="1"/>
      <dgm:spPr/>
      <dgm:t>
        <a:bodyPr/>
        <a:lstStyle/>
        <a:p>
          <a:endParaRPr lang="en-GB" sz="1200"/>
        </a:p>
      </dgm:t>
    </dgm:pt>
    <dgm:pt modelId="{69A53D6F-DFBA-48F2-AA16-686B7BA04450}" type="sibTrans" cxnId="{B2B8BB6B-9985-4056-8A63-00C74CAEB4ED}">
      <dgm:prSet/>
      <dgm:spPr/>
      <dgm:t>
        <a:bodyPr/>
        <a:lstStyle/>
        <a:p>
          <a:endParaRPr lang="en-GB"/>
        </a:p>
      </dgm:t>
    </dgm:pt>
    <dgm:pt modelId="{080D6791-04FC-4022-8632-1A7DE56D4417}" type="pres">
      <dgm:prSet presAssocID="{186E3763-CA03-4150-9601-BD6965DE5A57}" presName="Name0" presStyleCnt="0">
        <dgm:presLayoutVars>
          <dgm:chMax val="1"/>
          <dgm:dir/>
          <dgm:animLvl val="ctr"/>
          <dgm:resizeHandles val="exact"/>
        </dgm:presLayoutVars>
      </dgm:prSet>
      <dgm:spPr/>
    </dgm:pt>
    <dgm:pt modelId="{7C5D73FF-1CFE-4AF4-B48A-832316203A9A}" type="pres">
      <dgm:prSet presAssocID="{265C54C6-2D7F-475A-B29C-20464572AA27}" presName="centerShape" presStyleLbl="node0" presStyleIdx="0" presStyleCnt="1" custScaleX="110466" custScaleY="122450"/>
      <dgm:spPr/>
    </dgm:pt>
    <dgm:pt modelId="{FCB267A8-3E96-4987-BA8E-EB016F389247}" type="pres">
      <dgm:prSet presAssocID="{8596E253-4DFF-46D0-9D9C-0573251EBE84}" presName="parTrans" presStyleLbl="sibTrans2D1" presStyleIdx="0" presStyleCnt="5"/>
      <dgm:spPr/>
    </dgm:pt>
    <dgm:pt modelId="{43124026-CBF3-4F03-9002-F0F37C6CD04A}" type="pres">
      <dgm:prSet presAssocID="{8596E253-4DFF-46D0-9D9C-0573251EBE84}" presName="connectorText" presStyleLbl="sibTrans2D1" presStyleIdx="0" presStyleCnt="5"/>
      <dgm:spPr/>
    </dgm:pt>
    <dgm:pt modelId="{ABC66745-9734-4BCF-B65C-BCE1494ABB68}" type="pres">
      <dgm:prSet presAssocID="{C5E7CDB6-D8EF-40D3-BAD0-4D8D8E8C3F6D}" presName="node" presStyleLbl="node1" presStyleIdx="0" presStyleCnt="5" custRadScaleRad="90935" custRadScaleInc="6742">
        <dgm:presLayoutVars>
          <dgm:bulletEnabled val="1"/>
        </dgm:presLayoutVars>
      </dgm:prSet>
      <dgm:spPr/>
    </dgm:pt>
    <dgm:pt modelId="{5801A57F-B853-4677-9539-1EECCC482FC0}" type="pres">
      <dgm:prSet presAssocID="{81769C78-AEB5-45D6-9220-95B45BC2BE98}" presName="parTrans" presStyleLbl="sibTrans2D1" presStyleIdx="1" presStyleCnt="5"/>
      <dgm:spPr/>
    </dgm:pt>
    <dgm:pt modelId="{79F0D951-819C-4CF3-805F-D0346C648995}" type="pres">
      <dgm:prSet presAssocID="{81769C78-AEB5-45D6-9220-95B45BC2BE98}" presName="connectorText" presStyleLbl="sibTrans2D1" presStyleIdx="1" presStyleCnt="5"/>
      <dgm:spPr/>
    </dgm:pt>
    <dgm:pt modelId="{87C617EA-F633-46BC-81F5-B4BCFB0D5BA8}" type="pres">
      <dgm:prSet presAssocID="{5C6DD722-E564-4C3A-B4AB-D9CD1D4E9C6A}" presName="node" presStyleLbl="node1" presStyleIdx="1" presStyleCnt="5" custScaleX="244844" custRadScaleRad="153241" custRadScaleInc="-21603">
        <dgm:presLayoutVars>
          <dgm:bulletEnabled val="1"/>
        </dgm:presLayoutVars>
      </dgm:prSet>
      <dgm:spPr/>
    </dgm:pt>
    <dgm:pt modelId="{DCED2AE7-44EF-48EE-9664-60964D76656F}" type="pres">
      <dgm:prSet presAssocID="{EB13D8E1-BCA7-4796-AB5E-5AE8F378ADBC}" presName="parTrans" presStyleLbl="sibTrans2D1" presStyleIdx="2" presStyleCnt="5"/>
      <dgm:spPr/>
    </dgm:pt>
    <dgm:pt modelId="{BE229652-C569-4097-AC12-346E935DDDE6}" type="pres">
      <dgm:prSet presAssocID="{EB13D8E1-BCA7-4796-AB5E-5AE8F378ADBC}" presName="connectorText" presStyleLbl="sibTrans2D1" presStyleIdx="2" presStyleCnt="5"/>
      <dgm:spPr/>
    </dgm:pt>
    <dgm:pt modelId="{60B2C05F-BB4F-4F73-A6AB-8C06BCF807C9}" type="pres">
      <dgm:prSet presAssocID="{F1E3EC87-3EA5-4ED9-9C58-139C87E29301}" presName="node" presStyleLbl="node1" presStyleIdx="2" presStyleCnt="5" custScaleX="223817" custScaleY="120454" custRadScaleRad="164598" custRadScaleInc="-85311">
        <dgm:presLayoutVars>
          <dgm:bulletEnabled val="1"/>
        </dgm:presLayoutVars>
      </dgm:prSet>
      <dgm:spPr/>
    </dgm:pt>
    <dgm:pt modelId="{AEB41EF9-F60D-4E4A-AE71-73A8F7F3C131}" type="pres">
      <dgm:prSet presAssocID="{B8C10F57-D1B0-4FA1-9379-416019ECE9D7}" presName="parTrans" presStyleLbl="sibTrans2D1" presStyleIdx="3" presStyleCnt="5"/>
      <dgm:spPr/>
    </dgm:pt>
    <dgm:pt modelId="{5C4D34EB-4B65-430D-8B43-E5F9BD82ED7D}" type="pres">
      <dgm:prSet presAssocID="{B8C10F57-D1B0-4FA1-9379-416019ECE9D7}" presName="connectorText" presStyleLbl="sibTrans2D1" presStyleIdx="3" presStyleCnt="5"/>
      <dgm:spPr/>
    </dgm:pt>
    <dgm:pt modelId="{1C0B52AB-3118-4A64-9601-007B1288CDC9}" type="pres">
      <dgm:prSet presAssocID="{1C7B5A10-F473-4C2A-8143-28D51CC4D075}" presName="node" presStyleLbl="node1" presStyleIdx="3" presStyleCnt="5" custScaleX="212161" custRadScaleRad="175171" custRadScaleInc="81854">
        <dgm:presLayoutVars>
          <dgm:bulletEnabled val="1"/>
        </dgm:presLayoutVars>
      </dgm:prSet>
      <dgm:spPr/>
    </dgm:pt>
    <dgm:pt modelId="{332042FC-A776-4802-8F3B-FE2C7C8A050D}" type="pres">
      <dgm:prSet presAssocID="{4716CA92-AF32-45E8-BD77-AD6D1884484D}" presName="parTrans" presStyleLbl="sibTrans2D1" presStyleIdx="4" presStyleCnt="5"/>
      <dgm:spPr/>
    </dgm:pt>
    <dgm:pt modelId="{37965865-2BAB-4792-BC7C-A3C5571C862A}" type="pres">
      <dgm:prSet presAssocID="{4716CA92-AF32-45E8-BD77-AD6D1884484D}" presName="connectorText" presStyleLbl="sibTrans2D1" presStyleIdx="4" presStyleCnt="5"/>
      <dgm:spPr/>
    </dgm:pt>
    <dgm:pt modelId="{0B17414B-7D50-47A8-8B48-AF7153C893A3}" type="pres">
      <dgm:prSet presAssocID="{6618CC68-23F6-49C1-A65B-CE84EBE85503}" presName="node" presStyleLbl="node1" presStyleIdx="4" presStyleCnt="5" custScaleX="213655" custScaleY="124372" custRadScaleRad="137632" custRadScaleInc="45713">
        <dgm:presLayoutVars>
          <dgm:bulletEnabled val="1"/>
        </dgm:presLayoutVars>
      </dgm:prSet>
      <dgm:spPr/>
    </dgm:pt>
  </dgm:ptLst>
  <dgm:cxnLst>
    <dgm:cxn modelId="{A7DF040E-0C83-40AD-A87C-D264011CE458}" type="presOf" srcId="{C5E7CDB6-D8EF-40D3-BAD0-4D8D8E8C3F6D}" destId="{ABC66745-9734-4BCF-B65C-BCE1494ABB68}" srcOrd="0" destOrd="0" presId="urn:microsoft.com/office/officeart/2005/8/layout/radial5"/>
    <dgm:cxn modelId="{7B55B40F-330A-43A5-BB4A-B4326A85DEAB}" srcId="{265C54C6-2D7F-475A-B29C-20464572AA27}" destId="{F1E3EC87-3EA5-4ED9-9C58-139C87E29301}" srcOrd="2" destOrd="0" parTransId="{EB13D8E1-BCA7-4796-AB5E-5AE8F378ADBC}" sibTransId="{E40916F6-2E21-420B-83A8-5D460BF87F66}"/>
    <dgm:cxn modelId="{5BD4D617-070C-4D72-A2D4-11A44A8CB22E}" type="presOf" srcId="{8596E253-4DFF-46D0-9D9C-0573251EBE84}" destId="{43124026-CBF3-4F03-9002-F0F37C6CD04A}" srcOrd="1" destOrd="0" presId="urn:microsoft.com/office/officeart/2005/8/layout/radial5"/>
    <dgm:cxn modelId="{6648DA3A-20D3-41B0-B066-0DF44374D79F}" type="presOf" srcId="{B8C10F57-D1B0-4FA1-9379-416019ECE9D7}" destId="{AEB41EF9-F60D-4E4A-AE71-73A8F7F3C131}" srcOrd="0" destOrd="0" presId="urn:microsoft.com/office/officeart/2005/8/layout/radial5"/>
    <dgm:cxn modelId="{EEC2F561-177B-4180-96C3-37D9D641A8FC}" type="presOf" srcId="{EB13D8E1-BCA7-4796-AB5E-5AE8F378ADBC}" destId="{BE229652-C569-4097-AC12-346E935DDDE6}" srcOrd="1" destOrd="0" presId="urn:microsoft.com/office/officeart/2005/8/layout/radial5"/>
    <dgm:cxn modelId="{F8181E47-D8C7-4D0B-A872-29740682EAC6}" type="presOf" srcId="{EB13D8E1-BCA7-4796-AB5E-5AE8F378ADBC}" destId="{DCED2AE7-44EF-48EE-9664-60964D76656F}" srcOrd="0" destOrd="0" presId="urn:microsoft.com/office/officeart/2005/8/layout/radial5"/>
    <dgm:cxn modelId="{B2B8BB6B-9985-4056-8A63-00C74CAEB4ED}" srcId="{265C54C6-2D7F-475A-B29C-20464572AA27}" destId="{6618CC68-23F6-49C1-A65B-CE84EBE85503}" srcOrd="4" destOrd="0" parTransId="{4716CA92-AF32-45E8-BD77-AD6D1884484D}" sibTransId="{69A53D6F-DFBA-48F2-AA16-686B7BA04450}"/>
    <dgm:cxn modelId="{860C5F70-A64B-4F33-91A2-816675E7928B}" type="presOf" srcId="{81769C78-AEB5-45D6-9220-95B45BC2BE98}" destId="{79F0D951-819C-4CF3-805F-D0346C648995}" srcOrd="1" destOrd="0" presId="urn:microsoft.com/office/officeart/2005/8/layout/radial5"/>
    <dgm:cxn modelId="{4F3C3679-DCC4-49F8-8192-3B9FCF7F0A2E}" type="presOf" srcId="{4716CA92-AF32-45E8-BD77-AD6D1884484D}" destId="{37965865-2BAB-4792-BC7C-A3C5571C862A}" srcOrd="1" destOrd="0" presId="urn:microsoft.com/office/officeart/2005/8/layout/radial5"/>
    <dgm:cxn modelId="{660B887A-0D4B-4364-95DB-27527E7F745E}" type="presOf" srcId="{8596E253-4DFF-46D0-9D9C-0573251EBE84}" destId="{FCB267A8-3E96-4987-BA8E-EB016F389247}" srcOrd="0" destOrd="0" presId="urn:microsoft.com/office/officeart/2005/8/layout/radial5"/>
    <dgm:cxn modelId="{1B563B7B-3FB2-4E38-A5E5-9C537B264AF2}" type="presOf" srcId="{81769C78-AEB5-45D6-9220-95B45BC2BE98}" destId="{5801A57F-B853-4677-9539-1EECCC482FC0}" srcOrd="0" destOrd="0" presId="urn:microsoft.com/office/officeart/2005/8/layout/radial5"/>
    <dgm:cxn modelId="{09AF277D-02C1-4CED-8407-2AB93ABA2C9E}" type="presOf" srcId="{5C6DD722-E564-4C3A-B4AB-D9CD1D4E9C6A}" destId="{87C617EA-F633-46BC-81F5-B4BCFB0D5BA8}" srcOrd="0" destOrd="0" presId="urn:microsoft.com/office/officeart/2005/8/layout/radial5"/>
    <dgm:cxn modelId="{A97ACD86-466F-4BFD-83DC-2B7B11BB1455}" type="presOf" srcId="{186E3763-CA03-4150-9601-BD6965DE5A57}" destId="{080D6791-04FC-4022-8632-1A7DE56D4417}" srcOrd="0" destOrd="0" presId="urn:microsoft.com/office/officeart/2005/8/layout/radial5"/>
    <dgm:cxn modelId="{7BBFAF8C-CA41-4BA1-BDBB-E7670E395D62}" type="presOf" srcId="{F1E3EC87-3EA5-4ED9-9C58-139C87E29301}" destId="{60B2C05F-BB4F-4F73-A6AB-8C06BCF807C9}" srcOrd="0" destOrd="0" presId="urn:microsoft.com/office/officeart/2005/8/layout/radial5"/>
    <dgm:cxn modelId="{DE8FE790-0F84-46B6-9B29-925A8883C7C3}" srcId="{265C54C6-2D7F-475A-B29C-20464572AA27}" destId="{5C6DD722-E564-4C3A-B4AB-D9CD1D4E9C6A}" srcOrd="1" destOrd="0" parTransId="{81769C78-AEB5-45D6-9220-95B45BC2BE98}" sibTransId="{A564D857-4135-4440-B03D-222A59E28471}"/>
    <dgm:cxn modelId="{11192495-8BCB-43CA-A1BF-4AFE3FA4950C}" type="presOf" srcId="{4716CA92-AF32-45E8-BD77-AD6D1884484D}" destId="{332042FC-A776-4802-8F3B-FE2C7C8A050D}" srcOrd="0" destOrd="0" presId="urn:microsoft.com/office/officeart/2005/8/layout/radial5"/>
    <dgm:cxn modelId="{76365BAE-DC50-4CE1-937C-FE2EDA05C58B}" type="presOf" srcId="{B8C10F57-D1B0-4FA1-9379-416019ECE9D7}" destId="{5C4D34EB-4B65-430D-8B43-E5F9BD82ED7D}" srcOrd="1" destOrd="0" presId="urn:microsoft.com/office/officeart/2005/8/layout/radial5"/>
    <dgm:cxn modelId="{BE0D53B3-F7E4-414C-82DF-B1CA13DD18E7}" srcId="{265C54C6-2D7F-475A-B29C-20464572AA27}" destId="{1C7B5A10-F473-4C2A-8143-28D51CC4D075}" srcOrd="3" destOrd="0" parTransId="{B8C10F57-D1B0-4FA1-9379-416019ECE9D7}" sibTransId="{2A739D43-6EB8-4AF2-A961-7365E6D23CB5}"/>
    <dgm:cxn modelId="{0B7B95CF-AD73-4102-BCC9-F7C58D4EEE21}" srcId="{265C54C6-2D7F-475A-B29C-20464572AA27}" destId="{C5E7CDB6-D8EF-40D3-BAD0-4D8D8E8C3F6D}" srcOrd="0" destOrd="0" parTransId="{8596E253-4DFF-46D0-9D9C-0573251EBE84}" sibTransId="{67F302A3-A865-4D4B-B819-12F313B7443A}"/>
    <dgm:cxn modelId="{AC3D22D0-4071-41B8-B414-52075123D70E}" type="presOf" srcId="{265C54C6-2D7F-475A-B29C-20464572AA27}" destId="{7C5D73FF-1CFE-4AF4-B48A-832316203A9A}" srcOrd="0" destOrd="0" presId="urn:microsoft.com/office/officeart/2005/8/layout/radial5"/>
    <dgm:cxn modelId="{CC63C7D2-FF1B-4D5C-86C6-5D82122706B7}" srcId="{186E3763-CA03-4150-9601-BD6965DE5A57}" destId="{265C54C6-2D7F-475A-B29C-20464572AA27}" srcOrd="0" destOrd="0" parTransId="{439635C3-5A5C-41F1-9A23-70891B23DC17}" sibTransId="{68130C0E-2A44-44BB-8D37-35EFEB18238A}"/>
    <dgm:cxn modelId="{491266E3-0199-46E6-8C8F-1334F89B0FC4}" type="presOf" srcId="{6618CC68-23F6-49C1-A65B-CE84EBE85503}" destId="{0B17414B-7D50-47A8-8B48-AF7153C893A3}" srcOrd="0" destOrd="0" presId="urn:microsoft.com/office/officeart/2005/8/layout/radial5"/>
    <dgm:cxn modelId="{D701A2FB-25AA-4C80-BA01-495463114AD6}" type="presOf" srcId="{1C7B5A10-F473-4C2A-8143-28D51CC4D075}" destId="{1C0B52AB-3118-4A64-9601-007B1288CDC9}" srcOrd="0" destOrd="0" presId="urn:microsoft.com/office/officeart/2005/8/layout/radial5"/>
    <dgm:cxn modelId="{F7F01A48-FD3F-4F20-9373-46D4930C049B}" type="presParOf" srcId="{080D6791-04FC-4022-8632-1A7DE56D4417}" destId="{7C5D73FF-1CFE-4AF4-B48A-832316203A9A}" srcOrd="0" destOrd="0" presId="urn:microsoft.com/office/officeart/2005/8/layout/radial5"/>
    <dgm:cxn modelId="{46539A55-B47A-4C01-BF0D-C46DE08B082A}" type="presParOf" srcId="{080D6791-04FC-4022-8632-1A7DE56D4417}" destId="{FCB267A8-3E96-4987-BA8E-EB016F389247}" srcOrd="1" destOrd="0" presId="urn:microsoft.com/office/officeart/2005/8/layout/radial5"/>
    <dgm:cxn modelId="{06C66C31-9D0F-467A-B05C-4A4052F692CE}" type="presParOf" srcId="{FCB267A8-3E96-4987-BA8E-EB016F389247}" destId="{43124026-CBF3-4F03-9002-F0F37C6CD04A}" srcOrd="0" destOrd="0" presId="urn:microsoft.com/office/officeart/2005/8/layout/radial5"/>
    <dgm:cxn modelId="{EE21E48D-5445-4426-A109-71D98D8B3613}" type="presParOf" srcId="{080D6791-04FC-4022-8632-1A7DE56D4417}" destId="{ABC66745-9734-4BCF-B65C-BCE1494ABB68}" srcOrd="2" destOrd="0" presId="urn:microsoft.com/office/officeart/2005/8/layout/radial5"/>
    <dgm:cxn modelId="{A939B7C5-D4FD-492E-AE8E-945ACE75CAE4}" type="presParOf" srcId="{080D6791-04FC-4022-8632-1A7DE56D4417}" destId="{5801A57F-B853-4677-9539-1EECCC482FC0}" srcOrd="3" destOrd="0" presId="urn:microsoft.com/office/officeart/2005/8/layout/radial5"/>
    <dgm:cxn modelId="{CA8FDA3E-AA87-4453-B360-5E1B2B5B94A1}" type="presParOf" srcId="{5801A57F-B853-4677-9539-1EECCC482FC0}" destId="{79F0D951-819C-4CF3-805F-D0346C648995}" srcOrd="0" destOrd="0" presId="urn:microsoft.com/office/officeart/2005/8/layout/radial5"/>
    <dgm:cxn modelId="{FFAD4C8D-245F-47B7-9B00-D4DCE32DB196}" type="presParOf" srcId="{080D6791-04FC-4022-8632-1A7DE56D4417}" destId="{87C617EA-F633-46BC-81F5-B4BCFB0D5BA8}" srcOrd="4" destOrd="0" presId="urn:microsoft.com/office/officeart/2005/8/layout/radial5"/>
    <dgm:cxn modelId="{C97EDD3E-5260-4302-92F9-6C81D2B92313}" type="presParOf" srcId="{080D6791-04FC-4022-8632-1A7DE56D4417}" destId="{DCED2AE7-44EF-48EE-9664-60964D76656F}" srcOrd="5" destOrd="0" presId="urn:microsoft.com/office/officeart/2005/8/layout/radial5"/>
    <dgm:cxn modelId="{BCC01470-C697-4010-A7F1-FC971846E79B}" type="presParOf" srcId="{DCED2AE7-44EF-48EE-9664-60964D76656F}" destId="{BE229652-C569-4097-AC12-346E935DDDE6}" srcOrd="0" destOrd="0" presId="urn:microsoft.com/office/officeart/2005/8/layout/radial5"/>
    <dgm:cxn modelId="{7E8A8D5A-D2A9-4464-BE25-0431019D800F}" type="presParOf" srcId="{080D6791-04FC-4022-8632-1A7DE56D4417}" destId="{60B2C05F-BB4F-4F73-A6AB-8C06BCF807C9}" srcOrd="6" destOrd="0" presId="urn:microsoft.com/office/officeart/2005/8/layout/radial5"/>
    <dgm:cxn modelId="{8597928B-D3FF-4FA7-B3F2-62AE39DC7814}" type="presParOf" srcId="{080D6791-04FC-4022-8632-1A7DE56D4417}" destId="{AEB41EF9-F60D-4E4A-AE71-73A8F7F3C131}" srcOrd="7" destOrd="0" presId="urn:microsoft.com/office/officeart/2005/8/layout/radial5"/>
    <dgm:cxn modelId="{D6D2B51D-F0DB-4350-AEAF-CE0CEC5797CC}" type="presParOf" srcId="{AEB41EF9-F60D-4E4A-AE71-73A8F7F3C131}" destId="{5C4D34EB-4B65-430D-8B43-E5F9BD82ED7D}" srcOrd="0" destOrd="0" presId="urn:microsoft.com/office/officeart/2005/8/layout/radial5"/>
    <dgm:cxn modelId="{05CD7114-5696-41D4-9607-07921BE89F3A}" type="presParOf" srcId="{080D6791-04FC-4022-8632-1A7DE56D4417}" destId="{1C0B52AB-3118-4A64-9601-007B1288CDC9}" srcOrd="8" destOrd="0" presId="urn:microsoft.com/office/officeart/2005/8/layout/radial5"/>
    <dgm:cxn modelId="{51B93D9C-CC2B-4B41-A2C6-1B97067CA2A3}" type="presParOf" srcId="{080D6791-04FC-4022-8632-1A7DE56D4417}" destId="{332042FC-A776-4802-8F3B-FE2C7C8A050D}" srcOrd="9" destOrd="0" presId="urn:microsoft.com/office/officeart/2005/8/layout/radial5"/>
    <dgm:cxn modelId="{9354605A-F483-4343-B31C-F3238A17FE6D}" type="presParOf" srcId="{332042FC-A776-4802-8F3B-FE2C7C8A050D}" destId="{37965865-2BAB-4792-BC7C-A3C5571C862A}" srcOrd="0" destOrd="0" presId="urn:microsoft.com/office/officeart/2005/8/layout/radial5"/>
    <dgm:cxn modelId="{3BF999CC-E057-4CF0-94A4-88AD5C9E3F02}" type="presParOf" srcId="{080D6791-04FC-4022-8632-1A7DE56D4417}" destId="{0B17414B-7D50-47A8-8B48-AF7153C893A3}"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D73FF-1CFE-4AF4-B48A-832316203A9A}">
      <dsp:nvSpPr>
        <dsp:cNvPr id="0" name=""/>
        <dsp:cNvSpPr/>
      </dsp:nvSpPr>
      <dsp:spPr>
        <a:xfrm>
          <a:off x="4672265" y="2401104"/>
          <a:ext cx="2143139" cy="237563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itchFamily="66" charset="0"/>
            </a:rPr>
            <a:t>The countries within the League all agreed..</a:t>
          </a:r>
        </a:p>
      </dsp:txBody>
      <dsp:txXfrm>
        <a:off x="4986120" y="2749008"/>
        <a:ext cx="1515429" cy="1679831"/>
      </dsp:txXfrm>
    </dsp:sp>
    <dsp:sp modelId="{FCB267A8-3E96-4987-BA8E-EB016F389247}">
      <dsp:nvSpPr>
        <dsp:cNvPr id="0" name=""/>
        <dsp:cNvSpPr/>
      </dsp:nvSpPr>
      <dsp:spPr>
        <a:xfrm rot="16345627">
          <a:off x="5718336" y="1922365"/>
          <a:ext cx="164318" cy="659630"/>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741940" y="2078916"/>
        <a:ext cx="115023" cy="395778"/>
      </dsp:txXfrm>
    </dsp:sp>
    <dsp:sp modelId="{ABC66745-9734-4BCF-B65C-BCE1494ABB68}">
      <dsp:nvSpPr>
        <dsp:cNvPr id="0" name=""/>
        <dsp:cNvSpPr/>
      </dsp:nvSpPr>
      <dsp:spPr>
        <a:xfrm>
          <a:off x="4878292" y="153436"/>
          <a:ext cx="1940089" cy="194008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solidFill>
              <a:latin typeface="Comic Sans MS" pitchFamily="66" charset="0"/>
            </a:rPr>
            <a:t>To disarm</a:t>
          </a:r>
        </a:p>
      </dsp:txBody>
      <dsp:txXfrm>
        <a:off x="5162411" y="437555"/>
        <a:ext cx="1371851" cy="1371851"/>
      </dsp:txXfrm>
    </dsp:sp>
    <dsp:sp modelId="{5801A57F-B853-4677-9539-1EECCC482FC0}">
      <dsp:nvSpPr>
        <dsp:cNvPr id="0" name=""/>
        <dsp:cNvSpPr/>
      </dsp:nvSpPr>
      <dsp:spPr>
        <a:xfrm rot="20026583">
          <a:off x="6946050" y="2495804"/>
          <a:ext cx="694819" cy="659630"/>
        </a:xfrm>
        <a:prstGeom prst="rightArrow">
          <a:avLst>
            <a:gd name="adj1" fmla="val 60000"/>
            <a:gd name="adj2" fmla="val 50000"/>
          </a:avLst>
        </a:prstGeom>
        <a:solidFill>
          <a:schemeClr val="accent5">
            <a:hueOff val="-1838336"/>
            <a:satOff val="-2557"/>
            <a:lumOff val="-98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956234" y="2671451"/>
        <a:ext cx="496930" cy="395778"/>
      </dsp:txXfrm>
    </dsp:sp>
    <dsp:sp modelId="{87C617EA-F633-46BC-81F5-B4BCFB0D5BA8}">
      <dsp:nvSpPr>
        <dsp:cNvPr id="0" name=""/>
        <dsp:cNvSpPr/>
      </dsp:nvSpPr>
      <dsp:spPr>
        <a:xfrm>
          <a:off x="7040025" y="810502"/>
          <a:ext cx="4750192" cy="1940089"/>
        </a:xfrm>
        <a:prstGeom prst="ellipse">
          <a:avLst/>
        </a:prstGeom>
        <a:solidFill>
          <a:schemeClr val="accent5">
            <a:hueOff val="-1838336"/>
            <a:satOff val="-2557"/>
            <a:lumOff val="-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Comic Sans MS" pitchFamily="66" charset="0"/>
            </a:rPr>
            <a:t>If they had a dispute with another country, they would take it to the League</a:t>
          </a:r>
        </a:p>
      </dsp:txBody>
      <dsp:txXfrm>
        <a:off x="7735675" y="1094621"/>
        <a:ext cx="3358892" cy="1371851"/>
      </dsp:txXfrm>
    </dsp:sp>
    <dsp:sp modelId="{DCED2AE7-44EF-48EE-9664-60964D76656F}">
      <dsp:nvSpPr>
        <dsp:cNvPr id="0" name=""/>
        <dsp:cNvSpPr/>
      </dsp:nvSpPr>
      <dsp:spPr>
        <a:xfrm rot="1469879">
          <a:off x="6972742" y="3981955"/>
          <a:ext cx="714768" cy="659630"/>
        </a:xfrm>
        <a:prstGeom prst="rightArrow">
          <a:avLst>
            <a:gd name="adj1" fmla="val 60000"/>
            <a:gd name="adj2" fmla="val 5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981649" y="4072853"/>
        <a:ext cx="516879" cy="395778"/>
      </dsp:txXfrm>
    </dsp:sp>
    <dsp:sp modelId="{60B2C05F-BB4F-4F73-A6AB-8C06BCF807C9}">
      <dsp:nvSpPr>
        <dsp:cNvPr id="0" name=""/>
        <dsp:cNvSpPr/>
      </dsp:nvSpPr>
      <dsp:spPr>
        <a:xfrm>
          <a:off x="7447967" y="4186357"/>
          <a:ext cx="4342250" cy="2336915"/>
        </a:xfrm>
        <a:prstGeom prst="ellipse">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omic Sans MS" pitchFamily="66" charset="0"/>
            </a:rPr>
            <a:t>Accept whatever decision was made by the League</a:t>
          </a:r>
        </a:p>
      </dsp:txBody>
      <dsp:txXfrm>
        <a:off x="8083875" y="4528590"/>
        <a:ext cx="3070434" cy="1652449"/>
      </dsp:txXfrm>
    </dsp:sp>
    <dsp:sp modelId="{AEB41EF9-F60D-4E4A-AE71-73A8F7F3C131}">
      <dsp:nvSpPr>
        <dsp:cNvPr id="0" name=""/>
        <dsp:cNvSpPr/>
      </dsp:nvSpPr>
      <dsp:spPr>
        <a:xfrm rot="9109873">
          <a:off x="3709657" y="4129298"/>
          <a:ext cx="818312" cy="659630"/>
        </a:xfrm>
        <a:prstGeom prst="rightArrow">
          <a:avLst>
            <a:gd name="adj1" fmla="val 60000"/>
            <a:gd name="adj2" fmla="val 50000"/>
          </a:avLst>
        </a:prstGeom>
        <a:solidFill>
          <a:schemeClr val="accent5">
            <a:hueOff val="-5515009"/>
            <a:satOff val="-7671"/>
            <a:lumOff val="-294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895827" y="4214515"/>
        <a:ext cx="620423" cy="395778"/>
      </dsp:txXfrm>
    </dsp:sp>
    <dsp:sp modelId="{1C0B52AB-3118-4A64-9601-007B1288CDC9}">
      <dsp:nvSpPr>
        <dsp:cNvPr id="0" name=""/>
        <dsp:cNvSpPr/>
      </dsp:nvSpPr>
      <dsp:spPr>
        <a:xfrm>
          <a:off x="0" y="4592591"/>
          <a:ext cx="4116113" cy="1940089"/>
        </a:xfrm>
        <a:prstGeom prst="ellipse">
          <a:avLst/>
        </a:prstGeom>
        <a:solidFill>
          <a:schemeClr val="accent5">
            <a:hueOff val="-5515009"/>
            <a:satOff val="-7671"/>
            <a:lumOff val="-29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omic Sans MS" pitchFamily="66" charset="0"/>
            </a:rPr>
            <a:t>To protect one another if they were invaded</a:t>
          </a:r>
        </a:p>
      </dsp:txBody>
      <dsp:txXfrm>
        <a:off x="602791" y="4876710"/>
        <a:ext cx="2910531" cy="1371851"/>
      </dsp:txXfrm>
    </dsp:sp>
    <dsp:sp modelId="{332042FC-A776-4802-8F3B-FE2C7C8A050D}">
      <dsp:nvSpPr>
        <dsp:cNvPr id="0" name=""/>
        <dsp:cNvSpPr/>
      </dsp:nvSpPr>
      <dsp:spPr>
        <a:xfrm rot="12867401">
          <a:off x="4165276" y="2358474"/>
          <a:ext cx="532007" cy="659630"/>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310877" y="2535550"/>
        <a:ext cx="372405" cy="395778"/>
      </dsp:txXfrm>
    </dsp:sp>
    <dsp:sp modelId="{0B17414B-7D50-47A8-8B48-AF7153C893A3}">
      <dsp:nvSpPr>
        <dsp:cNvPr id="0" name=""/>
        <dsp:cNvSpPr/>
      </dsp:nvSpPr>
      <dsp:spPr>
        <a:xfrm>
          <a:off x="591701" y="269346"/>
          <a:ext cx="4145098" cy="2412928"/>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itchFamily="66" charset="0"/>
            </a:rPr>
            <a:t>If any members did break the covenant and go to war, other members promised to stop trading with it and send troops if necessary.</a:t>
          </a:r>
        </a:p>
      </dsp:txBody>
      <dsp:txXfrm>
        <a:off x="1198737" y="622711"/>
        <a:ext cx="2931026" cy="170619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5AB23-809C-4F1B-A91C-718B30B32AE9}" type="datetimeFigureOut">
              <a:rPr lang="en-GB" smtClean="0"/>
              <a:t>23/09/2018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7AC17-36FE-4D38-8FD2-0F865977CCB5}" type="slidenum">
              <a:rPr lang="en-GB" smtClean="0"/>
              <a:t>‹#›</a:t>
            </a:fld>
            <a:endParaRPr lang="en-GB"/>
          </a:p>
        </p:txBody>
      </p:sp>
    </p:spTree>
    <p:extLst>
      <p:ext uri="{BB962C8B-B14F-4D97-AF65-F5344CB8AC3E}">
        <p14:creationId xmlns:p14="http://schemas.microsoft.com/office/powerpoint/2010/main" val="211129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0"/>
              </a:spcBef>
            </a:pPr>
            <a:fld id="{974D7699-74DD-4F17-BC08-A9425DD9B0EE}" type="slidenum">
              <a:rPr lang="en-GB" altLang="en-US" sz="1200">
                <a:solidFill>
                  <a:schemeClr val="tx1"/>
                </a:solidFill>
              </a:rPr>
              <a:pPr>
                <a:spcBef>
                  <a:spcPct val="0"/>
                </a:spcBef>
              </a:pPr>
              <a:t>11</a:t>
            </a:fld>
            <a:endParaRPr lang="en-GB" altLang="en-US" sz="120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58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0"/>
              </a:spcBef>
            </a:pPr>
            <a:fld id="{E31A3244-4318-41E6-B038-65201E884AF0}" type="slidenum">
              <a:rPr lang="en-GB" altLang="en-US" sz="1200">
                <a:solidFill>
                  <a:schemeClr val="tx1"/>
                </a:solidFill>
              </a:rPr>
              <a:pPr>
                <a:spcBef>
                  <a:spcPct val="0"/>
                </a:spcBef>
              </a:pPr>
              <a:t>12</a:t>
            </a:fld>
            <a:endParaRPr lang="en-GB" altLang="en-US" sz="120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Cartoon is from the U.S. publication “The Literary Digest”.</a:t>
            </a:r>
          </a:p>
        </p:txBody>
      </p:sp>
    </p:spTree>
    <p:extLst>
      <p:ext uri="{BB962C8B-B14F-4D97-AF65-F5344CB8AC3E}">
        <p14:creationId xmlns:p14="http://schemas.microsoft.com/office/powerpoint/2010/main" val="418353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0"/>
              </a:spcBef>
            </a:pPr>
            <a:fld id="{A98CCB17-B157-43A2-AA5D-C430669841AC}" type="slidenum">
              <a:rPr lang="en-GB" altLang="en-US" sz="1200">
                <a:solidFill>
                  <a:schemeClr val="tx1"/>
                </a:solidFill>
              </a:rPr>
              <a:pPr>
                <a:spcBef>
                  <a:spcPct val="0"/>
                </a:spcBef>
              </a:pPr>
              <a:t>16</a:t>
            </a:fld>
            <a:endParaRPr lang="en-GB" altLang="en-US" sz="1200">
              <a:solidFill>
                <a:schemeClr val="tx1"/>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Image © Mary Evans Picture Library</a:t>
            </a:r>
          </a:p>
          <a:p>
            <a:pPr eaLnBrk="1" hangingPunct="1"/>
            <a:r>
              <a:rPr lang="en-GB" altLang="en-US">
                <a:latin typeface="Arial" panose="020B0604020202020204" pitchFamily="34" charset="0"/>
                <a:cs typeface="Arial" panose="020B0604020202020204" pitchFamily="34" charset="0"/>
              </a:rPr>
              <a:t>Published in Punch magazine in December 1919.</a:t>
            </a:r>
          </a:p>
        </p:txBody>
      </p:sp>
    </p:spTree>
    <p:extLst>
      <p:ext uri="{BB962C8B-B14F-4D97-AF65-F5344CB8AC3E}">
        <p14:creationId xmlns:p14="http://schemas.microsoft.com/office/powerpoint/2010/main" val="23852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7" name="Date Placeholder 6"/>
          <p:cNvSpPr>
            <a:spLocks noGrp="1"/>
          </p:cNvSpPr>
          <p:nvPr>
            <p:ph type="dt" idx="11"/>
          </p:nvPr>
        </p:nvSpPr>
        <p:spPr/>
        <p:txBody>
          <a:bodyPr/>
          <a:lstStyle/>
          <a:p>
            <a:fld id="{59AD8B59-36C9-4C7C-9E14-0757E71094B5}" type="datetime1">
              <a:rPr lang="en-GB" smtClean="0"/>
              <a:pPr/>
              <a:t>23/09/2018</a:t>
            </a:fld>
            <a:endParaRPr lang="en-GB"/>
          </a:p>
        </p:txBody>
      </p:sp>
      <p:sp>
        <p:nvSpPr>
          <p:cNvPr id="8" name="Header Placeholder 7"/>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16543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7" name="Date Placeholder 6"/>
          <p:cNvSpPr>
            <a:spLocks noGrp="1"/>
          </p:cNvSpPr>
          <p:nvPr>
            <p:ph type="dt" idx="11"/>
          </p:nvPr>
        </p:nvSpPr>
        <p:spPr/>
        <p:txBody>
          <a:bodyPr/>
          <a:lstStyle/>
          <a:p>
            <a:fld id="{59AD8B59-36C9-4C7C-9E14-0757E71094B5}" type="datetime1">
              <a:rPr lang="en-GB" smtClean="0"/>
              <a:pPr/>
              <a:t>23/09/2018</a:t>
            </a:fld>
            <a:endParaRPr lang="en-GB"/>
          </a:p>
        </p:txBody>
      </p:sp>
      <p:sp>
        <p:nvSpPr>
          <p:cNvPr id="8" name="Header Placeholder 7"/>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168578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978A80-0191-4148-9DA9-2DFD14503105}" type="datetimeFigureOut">
              <a:rPr lang="en-GB" smtClean="0"/>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429156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78A80-0191-4148-9DA9-2DFD14503105}" type="datetimeFigureOut">
              <a:rPr lang="en-GB" smtClean="0"/>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382569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78A80-0191-4148-9DA9-2DFD14503105}" type="datetimeFigureOut">
              <a:rPr lang="en-GB" smtClean="0"/>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47545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78A80-0191-4148-9DA9-2DFD14503105}" type="datetimeFigureOut">
              <a:rPr lang="en-GB" smtClean="0"/>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17106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78A80-0191-4148-9DA9-2DFD14503105}" type="datetimeFigureOut">
              <a:rPr lang="en-GB" smtClean="0"/>
              <a:t>23/09/2018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336273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978A80-0191-4148-9DA9-2DFD14503105}" type="datetimeFigureOut">
              <a:rPr lang="en-GB" smtClean="0"/>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260356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978A80-0191-4148-9DA9-2DFD14503105}" type="datetimeFigureOut">
              <a:rPr lang="en-GB" smtClean="0"/>
              <a:t>23/09/2018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123178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978A80-0191-4148-9DA9-2DFD14503105}" type="datetimeFigureOut">
              <a:rPr lang="en-GB" smtClean="0"/>
              <a:t>23/09/2018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4666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78A80-0191-4148-9DA9-2DFD14503105}" type="datetimeFigureOut">
              <a:rPr lang="en-GB" smtClean="0"/>
              <a:t>23/09/2018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56735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78A80-0191-4148-9DA9-2DFD14503105}" type="datetimeFigureOut">
              <a:rPr lang="en-GB" smtClean="0"/>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400949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78A80-0191-4148-9DA9-2DFD14503105}" type="datetimeFigureOut">
              <a:rPr lang="en-GB" smtClean="0"/>
              <a:t>23/09/2018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4ED85-5633-4DC8-A2B5-265FD25C0F1A}" type="slidenum">
              <a:rPr lang="en-GB" smtClean="0"/>
              <a:t>‹#›</a:t>
            </a:fld>
            <a:endParaRPr lang="en-GB"/>
          </a:p>
        </p:txBody>
      </p:sp>
    </p:spTree>
    <p:extLst>
      <p:ext uri="{BB962C8B-B14F-4D97-AF65-F5344CB8AC3E}">
        <p14:creationId xmlns:p14="http://schemas.microsoft.com/office/powerpoint/2010/main" val="163775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78A80-0191-4148-9DA9-2DFD14503105}" type="datetimeFigureOut">
              <a:rPr lang="en-GB" smtClean="0"/>
              <a:t>23/09/2018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4ED85-5633-4DC8-A2B5-265FD25C0F1A}" type="slidenum">
              <a:rPr lang="en-GB" smtClean="0"/>
              <a:t>‹#›</a:t>
            </a:fld>
            <a:endParaRPr lang="en-GB"/>
          </a:p>
        </p:txBody>
      </p:sp>
    </p:spTree>
    <p:extLst>
      <p:ext uri="{BB962C8B-B14F-4D97-AF65-F5344CB8AC3E}">
        <p14:creationId xmlns:p14="http://schemas.microsoft.com/office/powerpoint/2010/main" val="312342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ccNilnpvbJ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8KdQX7M6q0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bbc.co.uk/programmes/p00x6r7w"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bbc.co.uk/education/clips/zmt7t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bbc.co.uk/education/clips/zvryr82"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GB" altLang="en-US" u="sng" dirty="0">
                <a:latin typeface="Calibri" pitchFamily="34" charset="0"/>
                <a:ea typeface="Calibri" pitchFamily="34" charset="0"/>
                <a:cs typeface="Calibri" pitchFamily="34" charset="0"/>
              </a:rPr>
              <a:t>What Did The Big Three Want From Versailles?</a:t>
            </a:r>
          </a:p>
        </p:txBody>
      </p:sp>
      <p:sp>
        <p:nvSpPr>
          <p:cNvPr id="11267" name="Content Placeholder 2"/>
          <p:cNvSpPr>
            <a:spLocks noGrp="1"/>
          </p:cNvSpPr>
          <p:nvPr>
            <p:ph idx="1"/>
          </p:nvPr>
        </p:nvSpPr>
        <p:spPr>
          <a:xfrm>
            <a:off x="1189317" y="1953432"/>
            <a:ext cx="9813365" cy="4753123"/>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altLang="en-US" b="1" u="sng" dirty="0">
                <a:latin typeface="Calibri" pitchFamily="34" charset="0"/>
                <a:ea typeface="Calibri" pitchFamily="34" charset="0"/>
                <a:cs typeface="Calibri" pitchFamily="34" charset="0"/>
              </a:rPr>
              <a:t>Georges Clemenceau </a:t>
            </a:r>
            <a:r>
              <a:rPr lang="en-GB" altLang="en-US" dirty="0">
                <a:latin typeface="Calibri" pitchFamily="34" charset="0"/>
                <a:ea typeface="Calibri" pitchFamily="34" charset="0"/>
                <a:cs typeface="Calibri" pitchFamily="34" charset="0"/>
              </a:rPr>
              <a:t>– Revenge. France had been devastated by the fighting and they needed huge amounts of money to rebuild. Also wanted to cripple Germany both financially and through their army losses so they could never start a war again.</a:t>
            </a:r>
          </a:p>
          <a:p>
            <a:r>
              <a:rPr lang="en-GB" altLang="en-US" b="1" u="sng" dirty="0">
                <a:latin typeface="Calibri" pitchFamily="34" charset="0"/>
                <a:ea typeface="Calibri" pitchFamily="34" charset="0"/>
                <a:cs typeface="Calibri" pitchFamily="34" charset="0"/>
              </a:rPr>
              <a:t>David Lloyd George </a:t>
            </a:r>
            <a:r>
              <a:rPr lang="en-GB" altLang="en-US" dirty="0">
                <a:latin typeface="Calibri" pitchFamily="34" charset="0"/>
                <a:ea typeface="Calibri" pitchFamily="34" charset="0"/>
                <a:cs typeface="Calibri" pitchFamily="34" charset="0"/>
              </a:rPr>
              <a:t>– Wanted to make Germany pay but was pressured by the British public into being harsher than he wanted to be on Germany. Wanted to gain German colonies and reduce the German navy. Wanted Germany to be able to trade. </a:t>
            </a:r>
          </a:p>
          <a:p>
            <a:r>
              <a:rPr lang="en-GB" altLang="en-US" b="1" u="sng" dirty="0">
                <a:latin typeface="Calibri" pitchFamily="34" charset="0"/>
                <a:ea typeface="Calibri" pitchFamily="34" charset="0"/>
                <a:cs typeface="Calibri" pitchFamily="34" charset="0"/>
              </a:rPr>
              <a:t>Woodrow Wilson </a:t>
            </a:r>
            <a:r>
              <a:rPr lang="en-GB" altLang="en-US" dirty="0">
                <a:latin typeface="Calibri" pitchFamily="34" charset="0"/>
                <a:ea typeface="Calibri" pitchFamily="34" charset="0"/>
                <a:cs typeface="Calibri" pitchFamily="34" charset="0"/>
              </a:rPr>
              <a:t>– Did not want Germany punished too harshly; he wanted to make sure Europe was stable again economically to make sure another war would not happen. He had the idea for the League of Nations.  Wants smaller countries to rule themselves. “Freedom of the seas” – ships can go wherever they want</a:t>
            </a:r>
          </a:p>
        </p:txBody>
      </p:sp>
    </p:spTree>
    <p:extLst>
      <p:ext uri="{BB962C8B-B14F-4D97-AF65-F5344CB8AC3E}">
        <p14:creationId xmlns:p14="http://schemas.microsoft.com/office/powerpoint/2010/main" val="42000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Effect transition="in" filter="wipe(down)">
                                      <p:cBhvr>
                                        <p:cTn id="13" dur="500"/>
                                        <p:tgtEl>
                                          <p:spTgt spid="1126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wipe(down)">
                                      <p:cBhvr>
                                        <p:cTn id="18"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19270"/>
            <a:ext cx="11953459" cy="6738729"/>
          </a:xfrm>
          <a:solidFill>
            <a:schemeClr val="accent6">
              <a:lumMod val="20000"/>
              <a:lumOff val="80000"/>
            </a:schemeClr>
          </a:solidFill>
          <a:ln w="57150"/>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400" dirty="0"/>
              <a:t>This is a 12 mark question. It will require three paragraphs (in the exam, every four marks will need a new paragraph, roughly speaking)</a:t>
            </a:r>
          </a:p>
          <a:p>
            <a:pPr marL="0" indent="0">
              <a:buNone/>
            </a:pPr>
            <a:endParaRPr lang="en-GB" sz="2400" dirty="0"/>
          </a:p>
          <a:p>
            <a:pPr marL="0" indent="0">
              <a:buNone/>
            </a:pPr>
            <a:r>
              <a:rPr lang="en-GB" sz="2400" dirty="0"/>
              <a:t>Source A is useful to a historian studying opinions about the Treaty because it shows……………………………………………. The author of the source is from…………………………. Therefore, it makes sense that they have represented  …………………. as a ……………………….. Sucking the life out of a …………………….. woman. This represents the fact that the Treaty took everything from Germany almost to the point of………………………., through the terms such as r……………………………………… and t……………………………….</a:t>
            </a:r>
          </a:p>
          <a:p>
            <a:pPr marL="0" indent="0">
              <a:buNone/>
            </a:pPr>
            <a:endParaRPr lang="en-GB" sz="2400" dirty="0"/>
          </a:p>
          <a:p>
            <a:pPr marL="0" indent="0">
              <a:buNone/>
            </a:pPr>
            <a:r>
              <a:rPr lang="en-GB" sz="2400" dirty="0"/>
              <a:t>Source B is also useful to a historian studying opinions about the Treaty. It was written by……. before the Treaty of Versailles was published. He said that……………………………………….. This is useful because it shows not everyone on the ‘winning’ side like Britain supported the Treaty. </a:t>
            </a:r>
          </a:p>
          <a:p>
            <a:pPr marL="0" indent="0">
              <a:buNone/>
            </a:pPr>
            <a:endParaRPr lang="en-GB" sz="2400" dirty="0"/>
          </a:p>
          <a:p>
            <a:pPr marL="0" indent="0">
              <a:buNone/>
            </a:pPr>
            <a:r>
              <a:rPr lang="en-GB" sz="2400" dirty="0"/>
              <a:t>Overall, the sources are useful because they show …………………………………… opinions of the treaty. However, this means they are also…………………………………………… because there are also people who ……………………………. The Treaty, which neither of these sources show.</a:t>
            </a:r>
          </a:p>
        </p:txBody>
      </p:sp>
    </p:spTree>
    <p:extLst>
      <p:ext uri="{BB962C8B-B14F-4D97-AF65-F5344CB8AC3E}">
        <p14:creationId xmlns:p14="http://schemas.microsoft.com/office/powerpoint/2010/main" val="405630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1847850" y="1468289"/>
            <a:ext cx="5976938" cy="463846"/>
          </a:xfrm>
          <a:prstGeom prst="rect">
            <a:avLst/>
          </a:prstGeom>
          <a:solidFill>
            <a:srgbClr val="E1E7F7"/>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nchor="ctr">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6147" name="Rectangle 2"/>
          <p:cNvSpPr>
            <a:spLocks noGrp="1" noChangeArrowheads="1"/>
          </p:cNvSpPr>
          <p:nvPr>
            <p:ph type="title"/>
          </p:nvPr>
        </p:nvSpPr>
        <p:spPr>
          <a:xfrm>
            <a:off x="353291" y="181509"/>
            <a:ext cx="10515600" cy="1325563"/>
          </a:xfrm>
        </p:spPr>
        <p:txBody>
          <a:bodyPr/>
          <a:lstStyle/>
          <a:p>
            <a:pPr eaLnBrk="1" hangingPunct="1"/>
            <a:r>
              <a:rPr lang="en-GB" altLang="en-US" dirty="0"/>
              <a:t>Origins of the League of Nations</a:t>
            </a:r>
          </a:p>
        </p:txBody>
      </p:sp>
      <p:sp>
        <p:nvSpPr>
          <p:cNvPr id="6148" name="Text Box 6"/>
          <p:cNvSpPr txBox="1">
            <a:spLocks noChangeArrowheads="1"/>
          </p:cNvSpPr>
          <p:nvPr/>
        </p:nvSpPr>
        <p:spPr bwMode="auto">
          <a:xfrm>
            <a:off x="838200" y="1413561"/>
            <a:ext cx="4608513" cy="1571842"/>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dirty="0">
                <a:solidFill>
                  <a:srgbClr val="FF6600"/>
                </a:solidFill>
              </a:rPr>
              <a:t>Woodrow Wilson</a:t>
            </a:r>
            <a:r>
              <a:rPr lang="en-GB" altLang="en-US" dirty="0">
                <a:solidFill>
                  <a:srgbClr val="000066"/>
                </a:solidFill>
              </a:rPr>
              <a:t> was the American President during the First World War. He had tried to keep America out of the war.</a:t>
            </a:r>
          </a:p>
        </p:txBody>
      </p:sp>
      <p:pic>
        <p:nvPicPr>
          <p:cNvPr id="6149" name="Picture 8" descr="President_Woodrow_Wilson_portrait_December_2_1912(wikipedia)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24262"/>
            <a:ext cx="33528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0"/>
          <p:cNvSpPr txBox="1">
            <a:spLocks noChangeArrowheads="1"/>
          </p:cNvSpPr>
          <p:nvPr/>
        </p:nvSpPr>
        <p:spPr bwMode="auto">
          <a:xfrm>
            <a:off x="353291" y="5679411"/>
            <a:ext cx="8640763" cy="833178"/>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Wilson decided that if America was to join the war, then the object would be to </a:t>
            </a:r>
            <a:r>
              <a:rPr lang="en-GB" altLang="en-US" b="1" dirty="0">
                <a:solidFill>
                  <a:srgbClr val="FF6600"/>
                </a:solidFill>
              </a:rPr>
              <a:t>ensure world peace</a:t>
            </a:r>
            <a:r>
              <a:rPr lang="en-GB" altLang="en-US" dirty="0">
                <a:solidFill>
                  <a:srgbClr val="000066"/>
                </a:solidFill>
              </a:rPr>
              <a:t> for the future.</a:t>
            </a:r>
            <a:endParaRPr lang="en-GB" altLang="en-US" dirty="0"/>
          </a:p>
        </p:txBody>
      </p:sp>
      <p:pic>
        <p:nvPicPr>
          <p:cNvPr id="41996" name="Picture 12"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13"/>
          <p:cNvSpPr txBox="1">
            <a:spLocks noChangeArrowheads="1"/>
          </p:cNvSpPr>
          <p:nvPr/>
        </p:nvSpPr>
        <p:spPr bwMode="auto">
          <a:xfrm>
            <a:off x="838199" y="3062202"/>
            <a:ext cx="4608513" cy="2310505"/>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However in 1917, with France seemingly on the edge of defeat and American civilians being killed by German submarines, America could no longer stay out of the conflict.</a:t>
            </a:r>
            <a:endParaRPr lang="en-GB" altLang="en-US" dirty="0"/>
          </a:p>
        </p:txBody>
      </p:sp>
    </p:spTree>
    <p:extLst>
      <p:ext uri="{BB962C8B-B14F-4D97-AF65-F5344CB8AC3E}">
        <p14:creationId xmlns:p14="http://schemas.microsoft.com/office/powerpoint/2010/main" val="339010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checkerboard(across)">
                                      <p:cBhvr>
                                        <p:cTn id="7" dur="500"/>
                                        <p:tgtEl>
                                          <p:spTgt spid="41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94"/>
                                        </p:tgtEl>
                                        <p:attrNameLst>
                                          <p:attrName>style.visibility</p:attrName>
                                        </p:attrNameLst>
                                      </p:cBhvr>
                                      <p:to>
                                        <p:strVal val="visible"/>
                                      </p:to>
                                    </p:set>
                                    <p:animEffect transition="in" filter="checkerboard(across)">
                                      <p:cBhvr>
                                        <p:cTn id="12" dur="500"/>
                                        <p:tgtEl>
                                          <p:spTgt spid="41994"/>
                                        </p:tgtEl>
                                      </p:cBhvr>
                                    </p:animEffect>
                                  </p:childTnLst>
                                </p:cTn>
                              </p:par>
                              <p:par>
                                <p:cTn id="13" presetID="1" presetClass="entr" presetSubtype="0" fill="hold" nodeType="withEffect">
                                  <p:stCondLst>
                                    <p:cond delay="0"/>
                                  </p:stCondLst>
                                  <p:childTnLst>
                                    <p:set>
                                      <p:cBhvr>
                                        <p:cTn id="14"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animBg="1"/>
      <p:bldP spid="419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6311900" y="908050"/>
            <a:ext cx="3600450" cy="5411788"/>
          </a:xfrm>
          <a:prstGeom prst="rect">
            <a:avLst/>
          </a:prstGeom>
          <a:solidFill>
            <a:srgbClr val="FFECC5"/>
          </a:solidFill>
          <a:ln w="25400" algn="ctr">
            <a:solidFill>
              <a:srgbClr val="FF9900"/>
            </a:solidFill>
            <a:miter lim="800000"/>
            <a:headEnd/>
            <a:tailEnd/>
          </a:ln>
        </p:spPr>
        <p:txBody>
          <a:bodyPr>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r>
              <a:rPr lang="en-GB" altLang="en-US"/>
              <a:t>Look at this image – What is the cartoonist suggesting about the League of Nations?</a:t>
            </a:r>
          </a:p>
        </p:txBody>
      </p:sp>
      <p:sp>
        <p:nvSpPr>
          <p:cNvPr id="8195" name="Rectangle 2"/>
          <p:cNvSpPr>
            <a:spLocks noGrp="1" noChangeArrowheads="1"/>
          </p:cNvSpPr>
          <p:nvPr>
            <p:ph type="title"/>
          </p:nvPr>
        </p:nvSpPr>
        <p:spPr>
          <a:xfrm>
            <a:off x="0" y="29368"/>
            <a:ext cx="10515600" cy="1325563"/>
          </a:xfrm>
        </p:spPr>
        <p:txBody>
          <a:bodyPr/>
          <a:lstStyle/>
          <a:p>
            <a:pPr eaLnBrk="1" hangingPunct="1"/>
            <a:r>
              <a:rPr lang="en-GB" altLang="en-US" dirty="0"/>
              <a:t>Origins of the League of Nations</a:t>
            </a:r>
          </a:p>
        </p:txBody>
      </p:sp>
      <p:pic>
        <p:nvPicPr>
          <p:cNvPr id="70660" name="Picture 4" descr="814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4" y="981075"/>
            <a:ext cx="3438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6"/>
          <p:cNvSpPr txBox="1">
            <a:spLocks noChangeArrowheads="1"/>
          </p:cNvSpPr>
          <p:nvPr/>
        </p:nvSpPr>
        <p:spPr bwMode="auto">
          <a:xfrm>
            <a:off x="476251" y="1116590"/>
            <a:ext cx="4392613" cy="5265160"/>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Wilson wanted a safer world. </a:t>
            </a:r>
            <a:br>
              <a:rPr lang="en-GB" altLang="en-US" dirty="0">
                <a:solidFill>
                  <a:srgbClr val="000066"/>
                </a:solidFill>
              </a:rPr>
            </a:br>
            <a:r>
              <a:rPr lang="en-GB" altLang="en-US" dirty="0">
                <a:solidFill>
                  <a:srgbClr val="000066"/>
                </a:solidFill>
              </a:rPr>
              <a:t>He thought having an organization like the </a:t>
            </a:r>
            <a:r>
              <a:rPr lang="en-GB" altLang="en-US" b="1" dirty="0">
                <a:solidFill>
                  <a:srgbClr val="FF6600"/>
                </a:solidFill>
              </a:rPr>
              <a:t>League of Nations</a:t>
            </a:r>
            <a:r>
              <a:rPr lang="en-GB" altLang="en-US" dirty="0">
                <a:solidFill>
                  <a:srgbClr val="000066"/>
                </a:solidFill>
              </a:rPr>
              <a:t> might stop future conflicts.</a:t>
            </a:r>
          </a:p>
          <a:p>
            <a:r>
              <a:rPr lang="en-GB" altLang="en-US" dirty="0">
                <a:solidFill>
                  <a:srgbClr val="000066"/>
                </a:solidFill>
              </a:rPr>
              <a:t>It was not a new idea, but after the carnage of the First World War, Wilson’s message of </a:t>
            </a:r>
            <a:r>
              <a:rPr lang="en-GB" altLang="en-US" b="1" dirty="0">
                <a:solidFill>
                  <a:srgbClr val="FF6600"/>
                </a:solidFill>
              </a:rPr>
              <a:t>peace</a:t>
            </a:r>
            <a:r>
              <a:rPr lang="en-GB" altLang="en-US" dirty="0">
                <a:solidFill>
                  <a:srgbClr val="000066"/>
                </a:solidFill>
              </a:rPr>
              <a:t> and </a:t>
            </a:r>
            <a:r>
              <a:rPr lang="en-GB" altLang="en-US" b="1" dirty="0">
                <a:solidFill>
                  <a:srgbClr val="FF6600"/>
                </a:solidFill>
              </a:rPr>
              <a:t>cooperation</a:t>
            </a:r>
            <a:r>
              <a:rPr lang="en-GB" altLang="en-US" dirty="0">
                <a:solidFill>
                  <a:srgbClr val="000066"/>
                </a:solidFill>
              </a:rPr>
              <a:t> struck a cord with many people.</a:t>
            </a:r>
          </a:p>
          <a:p>
            <a:r>
              <a:rPr lang="en-GB" altLang="en-US" dirty="0">
                <a:solidFill>
                  <a:srgbClr val="000066"/>
                </a:solidFill>
              </a:rPr>
              <a:t>People hoped that the First World War would indeed be the “</a:t>
            </a:r>
            <a:r>
              <a:rPr lang="en-GB" altLang="en-US" b="1" i="1" dirty="0">
                <a:solidFill>
                  <a:srgbClr val="000066"/>
                </a:solidFill>
              </a:rPr>
              <a:t>war to end all wars</a:t>
            </a:r>
            <a:r>
              <a:rPr lang="en-GB" altLang="en-US" dirty="0">
                <a:solidFill>
                  <a:srgbClr val="000066"/>
                </a:solidFill>
              </a:rPr>
              <a:t>.”</a:t>
            </a:r>
          </a:p>
        </p:txBody>
      </p:sp>
      <p:pic>
        <p:nvPicPr>
          <p:cNvPr id="70663" name="Picture 7"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2839" y="101600"/>
            <a:ext cx="676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79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2">
                                            <p:bg/>
                                          </p:spTgt>
                                        </p:tgtEl>
                                        <p:attrNameLst>
                                          <p:attrName>style.visibility</p:attrName>
                                        </p:attrNameLst>
                                      </p:cBhvr>
                                      <p:to>
                                        <p:strVal val="visible"/>
                                      </p:to>
                                    </p:set>
                                    <p:animEffect transition="in" filter="checkerboard(across)">
                                      <p:cBhvr>
                                        <p:cTn id="7" dur="500"/>
                                        <p:tgtEl>
                                          <p:spTgt spid="70662">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62">
                                            <p:txEl>
                                              <p:pRg st="1" end="1"/>
                                            </p:txEl>
                                          </p:spTgt>
                                        </p:tgtEl>
                                        <p:attrNameLst>
                                          <p:attrName>style.visibility</p:attrName>
                                        </p:attrNameLst>
                                      </p:cBhvr>
                                      <p:to>
                                        <p:strVal val="visible"/>
                                      </p:to>
                                    </p:set>
                                    <p:animEffect transition="in" filter="checkerboard(across)">
                                      <p:cBhvr>
                                        <p:cTn id="12" dur="500"/>
                                        <p:tgtEl>
                                          <p:spTgt spid="706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0662">
                                            <p:txEl>
                                              <p:pRg st="2" end="2"/>
                                            </p:txEl>
                                          </p:spTgt>
                                        </p:tgtEl>
                                        <p:attrNameLst>
                                          <p:attrName>style.visibility</p:attrName>
                                        </p:attrNameLst>
                                      </p:cBhvr>
                                      <p:to>
                                        <p:strVal val="visible"/>
                                      </p:to>
                                    </p:set>
                                    <p:animEffect transition="in" filter="checkerboard(across)">
                                      <p:cBhvr>
                                        <p:cTn id="17" dur="500"/>
                                        <p:tgtEl>
                                          <p:spTgt spid="706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61"/>
                                        </p:tgtEl>
                                        <p:attrNameLst>
                                          <p:attrName>style.visibility</p:attrName>
                                        </p:attrNameLst>
                                      </p:cBhvr>
                                      <p:to>
                                        <p:strVal val="visible"/>
                                      </p:to>
                                    </p:set>
                                    <p:animEffect transition="in" filter="fade">
                                      <p:cBhvr>
                                        <p:cTn id="22" dur="500"/>
                                        <p:tgtEl>
                                          <p:spTgt spid="70661"/>
                                        </p:tgtEl>
                                      </p:cBhvr>
                                    </p:animEffect>
                                  </p:childTnLst>
                                </p:cTn>
                              </p:par>
                              <p:par>
                                <p:cTn id="23" presetID="10" presetClass="entr" presetSubtype="0" fill="hold" nodeType="withEffect">
                                  <p:stCondLst>
                                    <p:cond delay="0"/>
                                  </p:stCondLst>
                                  <p:childTnLst>
                                    <p:set>
                                      <p:cBhvr>
                                        <p:cTn id="24" dur="1" fill="hold">
                                          <p:stCondLst>
                                            <p:cond delay="0"/>
                                          </p:stCondLst>
                                        </p:cTn>
                                        <p:tgtEl>
                                          <p:spTgt spid="70660"/>
                                        </p:tgtEl>
                                        <p:attrNameLst>
                                          <p:attrName>style.visibility</p:attrName>
                                        </p:attrNameLst>
                                      </p:cBhvr>
                                      <p:to>
                                        <p:strVal val="visible"/>
                                      </p:to>
                                    </p:set>
                                    <p:animEffect transition="in" filter="fade">
                                      <p:cBhvr>
                                        <p:cTn id="25" dur="500"/>
                                        <p:tgtEl>
                                          <p:spTgt spid="70660"/>
                                        </p:tgtEl>
                                      </p:cBhvr>
                                    </p:animEffect>
                                  </p:childTnLst>
                                </p:cTn>
                              </p:par>
                              <p:par>
                                <p:cTn id="26" presetID="1" presetClass="entr" presetSubtype="0" fill="hold" nodeType="withEffect">
                                  <p:stCondLst>
                                    <p:cond delay="0"/>
                                  </p:stCondLst>
                                  <p:childTnLst>
                                    <p:set>
                                      <p:cBhvr>
                                        <p:cTn id="27"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4783495"/>
              </p:ext>
            </p:extLst>
          </p:nvPr>
        </p:nvGraphicFramePr>
        <p:xfrm>
          <a:off x="166255" y="0"/>
          <a:ext cx="1179021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45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57150">
            <a:solidFill>
              <a:schemeClr val="tx1"/>
            </a:solidFill>
          </a:ln>
        </p:spPr>
        <p:txBody>
          <a:bodyPr/>
          <a:lstStyle/>
          <a:p>
            <a:r>
              <a:rPr lang="en-GB" b="1" u="sng" dirty="0"/>
              <a:t>The Basics – use page 28</a:t>
            </a:r>
          </a:p>
        </p:txBody>
      </p:sp>
      <p:sp>
        <p:nvSpPr>
          <p:cNvPr id="3" name="Content Placeholder 2"/>
          <p:cNvSpPr>
            <a:spLocks noGrp="1"/>
          </p:cNvSpPr>
          <p:nvPr>
            <p:ph idx="1"/>
          </p:nvPr>
        </p:nvSpPr>
        <p:spPr>
          <a:solidFill>
            <a:schemeClr val="bg1"/>
          </a:solidFill>
          <a:ln w="57150">
            <a:solidFill>
              <a:schemeClr val="tx1"/>
            </a:solidFill>
          </a:ln>
        </p:spPr>
        <p:txBody>
          <a:bodyPr/>
          <a:lstStyle/>
          <a:p>
            <a:r>
              <a:rPr lang="en-GB" dirty="0"/>
              <a:t>What were the four aims of the League of Nations?</a:t>
            </a:r>
          </a:p>
          <a:p>
            <a:r>
              <a:rPr lang="en-GB" dirty="0"/>
              <a:t>How many countries joined?</a:t>
            </a:r>
          </a:p>
          <a:p>
            <a:r>
              <a:rPr lang="en-GB" dirty="0"/>
              <a:t>What did Britain and France think of it?</a:t>
            </a:r>
          </a:p>
          <a:p>
            <a:endParaRPr lang="en-GB" dirty="0"/>
          </a:p>
          <a:p>
            <a:r>
              <a:rPr lang="en-GB" dirty="0"/>
              <a:t>Some historians have called the League ‘toothless’. </a:t>
            </a:r>
          </a:p>
          <a:p>
            <a:pPr marL="514350" indent="-514350">
              <a:buAutoNum type="alphaLcParenR"/>
            </a:pPr>
            <a:r>
              <a:rPr lang="en-GB" dirty="0"/>
              <a:t>What do you think this means?</a:t>
            </a:r>
          </a:p>
          <a:p>
            <a:pPr marL="514350" indent="-514350">
              <a:buAutoNum type="alphaLcParenR"/>
            </a:pPr>
            <a:r>
              <a:rPr lang="en-GB" dirty="0"/>
              <a:t>Why do you think they have said this?</a:t>
            </a:r>
          </a:p>
          <a:p>
            <a:pPr marL="514350" indent="-514350">
              <a:buAutoNum type="alphaLcParenR"/>
            </a:pPr>
            <a:r>
              <a:rPr lang="en-GB" dirty="0"/>
              <a:t>Do you agree?</a:t>
            </a:r>
          </a:p>
        </p:txBody>
      </p:sp>
    </p:spTree>
    <p:extLst>
      <p:ext uri="{BB962C8B-B14F-4D97-AF65-F5344CB8AC3E}">
        <p14:creationId xmlns:p14="http://schemas.microsoft.com/office/powerpoint/2010/main" val="131534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5582" y="0"/>
            <a:ext cx="10515600" cy="1325563"/>
          </a:xfrm>
        </p:spPr>
        <p:txBody>
          <a:bodyPr/>
          <a:lstStyle/>
          <a:p>
            <a:pPr eaLnBrk="1" hangingPunct="1"/>
            <a:r>
              <a:rPr lang="en-GB" altLang="en-US" dirty="0"/>
              <a:t>Membership</a:t>
            </a:r>
          </a:p>
        </p:txBody>
      </p:sp>
      <p:sp>
        <p:nvSpPr>
          <p:cNvPr id="16387" name="Text Box 4"/>
          <p:cNvSpPr txBox="1">
            <a:spLocks noChangeArrowheads="1"/>
          </p:cNvSpPr>
          <p:nvPr/>
        </p:nvSpPr>
        <p:spPr bwMode="auto">
          <a:xfrm>
            <a:off x="434687" y="1186123"/>
            <a:ext cx="8424863" cy="463846"/>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00066"/>
                </a:solidFill>
              </a:rPr>
              <a:t>Surprisingly, America did not join the League of Nations.</a:t>
            </a:r>
          </a:p>
        </p:txBody>
      </p:sp>
      <p:pic>
        <p:nvPicPr>
          <p:cNvPr id="98309" name="Picture 5" descr="Headline 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168" y="2171480"/>
            <a:ext cx="345598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6"/>
          <p:cNvSpPr txBox="1">
            <a:spLocks noChangeArrowheads="1"/>
          </p:cNvSpPr>
          <p:nvPr/>
        </p:nvSpPr>
        <p:spPr bwMode="auto">
          <a:xfrm>
            <a:off x="226868" y="4654077"/>
            <a:ext cx="8496300" cy="2125839"/>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00066"/>
                </a:solidFill>
              </a:rPr>
              <a:t>In addition,</a:t>
            </a:r>
            <a:r>
              <a:rPr lang="en-GB" altLang="en-US" b="1" dirty="0">
                <a:solidFill>
                  <a:srgbClr val="FF6600"/>
                </a:solidFill>
              </a:rPr>
              <a:t> Soviet Russia</a:t>
            </a:r>
            <a:r>
              <a:rPr lang="en-GB" altLang="en-US" dirty="0">
                <a:solidFill>
                  <a:srgbClr val="000066"/>
                </a:solidFill>
              </a:rPr>
              <a:t> was excluded from the League.</a:t>
            </a:r>
          </a:p>
          <a:p>
            <a:pPr>
              <a:spcBef>
                <a:spcPct val="30000"/>
              </a:spcBef>
            </a:pPr>
            <a:r>
              <a:rPr lang="en-GB" altLang="en-US" dirty="0">
                <a:solidFill>
                  <a:srgbClr val="000066"/>
                </a:solidFill>
              </a:rPr>
              <a:t>Without the USA or Russia, the League became a largely European organization, dominated by France and Britain.</a:t>
            </a:r>
          </a:p>
          <a:p>
            <a:pPr>
              <a:spcBef>
                <a:spcPct val="20000"/>
              </a:spcBef>
            </a:pPr>
            <a:r>
              <a:rPr lang="en-GB" altLang="en-US" dirty="0">
                <a:solidFill>
                  <a:srgbClr val="000066"/>
                </a:solidFill>
              </a:rPr>
              <a:t>Neither of these powers were particularly keen to act outside of Europe unless their interests were directly threatened.</a:t>
            </a:r>
            <a:endParaRPr lang="en-GB" altLang="en-US" dirty="0"/>
          </a:p>
        </p:txBody>
      </p:sp>
      <p:sp>
        <p:nvSpPr>
          <p:cNvPr id="98311" name="Text Box 7"/>
          <p:cNvSpPr txBox="1">
            <a:spLocks noChangeArrowheads="1"/>
          </p:cNvSpPr>
          <p:nvPr/>
        </p:nvSpPr>
        <p:spPr bwMode="auto">
          <a:xfrm>
            <a:off x="325582" y="1873789"/>
            <a:ext cx="4752975" cy="2679837"/>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00066"/>
                </a:solidFill>
              </a:rPr>
              <a:t>Although Wilson was in favour of the League, which had been largely his idea, the </a:t>
            </a:r>
            <a:r>
              <a:rPr lang="en-GB" altLang="en-US" b="1" dirty="0">
                <a:solidFill>
                  <a:srgbClr val="FF6600"/>
                </a:solidFill>
              </a:rPr>
              <a:t>American Senate</a:t>
            </a:r>
            <a:r>
              <a:rPr lang="en-GB" altLang="en-US" dirty="0">
                <a:solidFill>
                  <a:srgbClr val="000066"/>
                </a:solidFill>
              </a:rPr>
              <a:t> was opposed to it. Wilson unfortunately suffered a stroke in September 1919 and was unable to push his views through.</a:t>
            </a:r>
            <a:endParaRPr lang="en-GB" altLang="en-US" dirty="0"/>
          </a:p>
        </p:txBody>
      </p:sp>
      <p:pic>
        <p:nvPicPr>
          <p:cNvPr id="98313" name="Picture 9"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03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checkerboard(across)">
                                      <p:cBhvr>
                                        <p:cTn id="7" dur="500"/>
                                        <p:tgtEl>
                                          <p:spTgt spid="98311"/>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98309"/>
                                        </p:tgtEl>
                                        <p:attrNameLst>
                                          <p:attrName>style.visibility</p:attrName>
                                        </p:attrNameLst>
                                      </p:cBhvr>
                                      <p:to>
                                        <p:strVal val="visible"/>
                                      </p:to>
                                    </p:set>
                                    <p:anim calcmode="lin" valueType="num">
                                      <p:cBhvr>
                                        <p:cTn id="11" dur="500" fill="hold"/>
                                        <p:tgtEl>
                                          <p:spTgt spid="98309"/>
                                        </p:tgtEl>
                                        <p:attrNameLst>
                                          <p:attrName>ppt_w</p:attrName>
                                        </p:attrNameLst>
                                      </p:cBhvr>
                                      <p:tavLst>
                                        <p:tav tm="0">
                                          <p:val>
                                            <p:fltVal val="0"/>
                                          </p:val>
                                        </p:tav>
                                        <p:tav tm="100000">
                                          <p:val>
                                            <p:strVal val="#ppt_w"/>
                                          </p:val>
                                        </p:tav>
                                      </p:tavLst>
                                    </p:anim>
                                    <p:anim calcmode="lin" valueType="num">
                                      <p:cBhvr>
                                        <p:cTn id="12" dur="500" fill="hold"/>
                                        <p:tgtEl>
                                          <p:spTgt spid="9830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8310">
                                            <p:bg/>
                                          </p:spTgt>
                                        </p:tgtEl>
                                        <p:attrNameLst>
                                          <p:attrName>style.visibility</p:attrName>
                                        </p:attrNameLst>
                                      </p:cBhvr>
                                      <p:to>
                                        <p:strVal val="visible"/>
                                      </p:to>
                                    </p:set>
                                    <p:animEffect transition="in" filter="checkerboard(across)">
                                      <p:cBhvr>
                                        <p:cTn id="17" dur="500"/>
                                        <p:tgtEl>
                                          <p:spTgt spid="983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8310">
                                            <p:txEl>
                                              <p:pRg st="0" end="0"/>
                                            </p:txEl>
                                          </p:spTgt>
                                        </p:tgtEl>
                                        <p:attrNameLst>
                                          <p:attrName>style.visibility</p:attrName>
                                        </p:attrNameLst>
                                      </p:cBhvr>
                                      <p:to>
                                        <p:strVal val="visible"/>
                                      </p:to>
                                    </p:set>
                                    <p:animEffect transition="in" filter="checkerboard(across)">
                                      <p:cBhvr>
                                        <p:cTn id="22" dur="500"/>
                                        <p:tgtEl>
                                          <p:spTgt spid="983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8310">
                                            <p:txEl>
                                              <p:pRg st="1" end="1"/>
                                            </p:txEl>
                                          </p:spTgt>
                                        </p:tgtEl>
                                        <p:attrNameLst>
                                          <p:attrName>style.visibility</p:attrName>
                                        </p:attrNameLst>
                                      </p:cBhvr>
                                      <p:to>
                                        <p:strVal val="visible"/>
                                      </p:to>
                                    </p:set>
                                    <p:animEffect transition="in" filter="checkerboard(across)">
                                      <p:cBhvr>
                                        <p:cTn id="27" dur="500"/>
                                        <p:tgtEl>
                                          <p:spTgt spid="983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8310">
                                            <p:txEl>
                                              <p:pRg st="2" end="2"/>
                                            </p:txEl>
                                          </p:spTgt>
                                        </p:tgtEl>
                                        <p:attrNameLst>
                                          <p:attrName>style.visibility</p:attrName>
                                        </p:attrNameLst>
                                      </p:cBhvr>
                                      <p:to>
                                        <p:strVal val="visible"/>
                                      </p:to>
                                    </p:set>
                                    <p:animEffect transition="in" filter="checkerboard(across)">
                                      <p:cBhvr>
                                        <p:cTn id="32" dur="500"/>
                                        <p:tgtEl>
                                          <p:spTgt spid="98310">
                                            <p:txEl>
                                              <p:pRg st="2" end="2"/>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9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animBg="1"/>
      <p:bldP spid="983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705100" y="5749926"/>
            <a:ext cx="6781800" cy="847725"/>
          </a:xfrm>
          <a:prstGeom prst="rect">
            <a:avLst/>
          </a:prstGeom>
          <a:solidFill>
            <a:srgbClr val="F9F2BF"/>
          </a:solidFill>
          <a:ln w="25400">
            <a:solidFill>
              <a:srgbClr val="800000"/>
            </a:solidFill>
            <a:miter lim="800000"/>
            <a:headEnd/>
            <a:tailEnd/>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a:t>What do you think the cartoonist is trying to say about the League of Nations? </a:t>
            </a:r>
          </a:p>
        </p:txBody>
      </p:sp>
      <p:pic>
        <p:nvPicPr>
          <p:cNvPr id="74758" name="Picture 6"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10003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908051"/>
            <a:ext cx="6767512"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2839" y="101600"/>
            <a:ext cx="6762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207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500" fill="hold"/>
                                        <p:tgtEl>
                                          <p:spTgt spid="74756"/>
                                        </p:tgtEl>
                                        <p:attrNameLst>
                                          <p:attrName>ppt_w</p:attrName>
                                        </p:attrNameLst>
                                      </p:cBhvr>
                                      <p:tavLst>
                                        <p:tav tm="0">
                                          <p:val>
                                            <p:fltVal val="0"/>
                                          </p:val>
                                        </p:tav>
                                        <p:tav tm="100000">
                                          <p:val>
                                            <p:strVal val="#ppt_w"/>
                                          </p:val>
                                        </p:tav>
                                      </p:tavLst>
                                    </p:anim>
                                    <p:anim calcmode="lin" valueType="num">
                                      <p:cBhvr>
                                        <p:cTn id="8" dur="500" fill="hold"/>
                                        <p:tgtEl>
                                          <p:spTgt spid="74756"/>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74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9437" y="229396"/>
            <a:ext cx="10515600" cy="1325563"/>
          </a:xfrm>
        </p:spPr>
        <p:txBody>
          <a:bodyPr/>
          <a:lstStyle/>
          <a:p>
            <a:pPr eaLnBrk="1" hangingPunct="1"/>
            <a:r>
              <a:rPr lang="en-GB" altLang="en-US" dirty="0"/>
              <a:t>Membership</a:t>
            </a:r>
          </a:p>
        </p:txBody>
      </p:sp>
      <p:sp>
        <p:nvSpPr>
          <p:cNvPr id="75781" name="Text Box 5"/>
          <p:cNvSpPr txBox="1">
            <a:spLocks noChangeArrowheads="1"/>
          </p:cNvSpPr>
          <p:nvPr/>
        </p:nvSpPr>
        <p:spPr bwMode="auto">
          <a:xfrm>
            <a:off x="490104" y="1384053"/>
            <a:ext cx="5761038" cy="5080494"/>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It was not only the USA and Russia that did not join the League. </a:t>
            </a:r>
          </a:p>
          <a:p>
            <a:r>
              <a:rPr lang="en-GB" altLang="en-US" b="1" dirty="0">
                <a:solidFill>
                  <a:srgbClr val="FF6600"/>
                </a:solidFill>
              </a:rPr>
              <a:t>Germany</a:t>
            </a:r>
            <a:r>
              <a:rPr lang="en-GB" altLang="en-US" dirty="0">
                <a:solidFill>
                  <a:srgbClr val="000066"/>
                </a:solidFill>
              </a:rPr>
              <a:t> and the other defeated powers were barred from joining until they had shown their willingness to abide by the terms of the peace treaties.</a:t>
            </a:r>
          </a:p>
          <a:p>
            <a:r>
              <a:rPr lang="en-GB" altLang="en-US" dirty="0">
                <a:solidFill>
                  <a:srgbClr val="000066"/>
                </a:solidFill>
              </a:rPr>
              <a:t>Many people saw the League as a “</a:t>
            </a:r>
            <a:r>
              <a:rPr lang="en-GB" altLang="en-US" b="1" dirty="0">
                <a:solidFill>
                  <a:srgbClr val="FF6600"/>
                </a:solidFill>
              </a:rPr>
              <a:t>winners’ club</a:t>
            </a:r>
            <a:r>
              <a:rPr lang="en-GB" altLang="en-US" dirty="0">
                <a:solidFill>
                  <a:srgbClr val="000066"/>
                </a:solidFill>
              </a:rPr>
              <a:t>”. </a:t>
            </a:r>
          </a:p>
          <a:p>
            <a:r>
              <a:rPr lang="en-GB" altLang="en-US" dirty="0">
                <a:solidFill>
                  <a:srgbClr val="000066"/>
                </a:solidFill>
              </a:rPr>
              <a:t>As part of the League’s job was to uphold the peace treaties, it often appeared to be acting against Germany and the defeated nations.</a:t>
            </a:r>
          </a:p>
        </p:txBody>
      </p:sp>
      <p:pic>
        <p:nvPicPr>
          <p:cNvPr id="75782" name="Picture 6" descr="Ger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176" y="3924300"/>
            <a:ext cx="212407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Old US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675" y="1052514"/>
            <a:ext cx="19954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Soviet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638" y="2492375"/>
            <a:ext cx="208756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7967663" y="908051"/>
            <a:ext cx="2449512" cy="4608513"/>
            <a:chOff x="4059" y="572"/>
            <a:chExt cx="1543" cy="2903"/>
          </a:xfrm>
        </p:grpSpPr>
        <p:sp>
          <p:nvSpPr>
            <p:cNvPr id="19465" name="Line 10"/>
            <p:cNvSpPr>
              <a:spLocks noChangeShapeType="1"/>
            </p:cNvSpPr>
            <p:nvPr/>
          </p:nvSpPr>
          <p:spPr bwMode="auto">
            <a:xfrm>
              <a:off x="4059" y="572"/>
              <a:ext cx="1543" cy="2903"/>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9466" name="Line 11"/>
            <p:cNvSpPr>
              <a:spLocks noChangeShapeType="1"/>
            </p:cNvSpPr>
            <p:nvPr/>
          </p:nvSpPr>
          <p:spPr bwMode="auto">
            <a:xfrm flipH="1">
              <a:off x="4059" y="572"/>
              <a:ext cx="1497" cy="2903"/>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pic>
        <p:nvPicPr>
          <p:cNvPr id="75789" name="Picture 13"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77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1">
                                            <p:bg/>
                                          </p:spTgt>
                                        </p:tgtEl>
                                        <p:attrNameLst>
                                          <p:attrName>style.visibility</p:attrName>
                                        </p:attrNameLst>
                                      </p:cBhvr>
                                      <p:to>
                                        <p:strVal val="visible"/>
                                      </p:to>
                                    </p:set>
                                    <p:animEffect transition="in" filter="checkerboard(across)">
                                      <p:cBhvr>
                                        <p:cTn id="7" dur="500"/>
                                        <p:tgtEl>
                                          <p:spTgt spid="7578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81">
                                            <p:txEl>
                                              <p:pRg st="1" end="1"/>
                                            </p:txEl>
                                          </p:spTgt>
                                        </p:tgtEl>
                                        <p:attrNameLst>
                                          <p:attrName>style.visibility</p:attrName>
                                        </p:attrNameLst>
                                      </p:cBhvr>
                                      <p:to>
                                        <p:strVal val="visible"/>
                                      </p:to>
                                    </p:set>
                                    <p:animEffect transition="in" filter="checkerboard(across)">
                                      <p:cBhvr>
                                        <p:cTn id="12" dur="500"/>
                                        <p:tgtEl>
                                          <p:spTgt spid="7578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5782"/>
                                        </p:tgtEl>
                                        <p:attrNameLst>
                                          <p:attrName>style.visibility</p:attrName>
                                        </p:attrNameLst>
                                      </p:cBhvr>
                                      <p:to>
                                        <p:strVal val="visible"/>
                                      </p:to>
                                    </p:set>
                                    <p:animEffect transition="in" filter="fade">
                                      <p:cBhvr>
                                        <p:cTn id="16" dur="500"/>
                                        <p:tgtEl>
                                          <p:spTgt spid="75782"/>
                                        </p:tgtEl>
                                      </p:cBhvr>
                                    </p:animEffect>
                                  </p:childTnLst>
                                </p:cTn>
                              </p:par>
                            </p:childTnLst>
                          </p:cTn>
                        </p:par>
                        <p:par>
                          <p:cTn id="17" fill="hold" nodeType="afterGroup">
                            <p:stCondLst>
                              <p:cond delay="1000"/>
                            </p:stCondLst>
                            <p:childTnLst>
                              <p:par>
                                <p:cTn id="18" presetID="23" presetClass="entr" presetSubtype="3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strVal val="4*#ppt_w"/>
                                          </p:val>
                                        </p:tav>
                                        <p:tav tm="100000">
                                          <p:val>
                                            <p:strVal val="#ppt_w"/>
                                          </p:val>
                                        </p:tav>
                                      </p:tavLst>
                                    </p:anim>
                                    <p:anim calcmode="lin" valueType="num">
                                      <p:cBhvr>
                                        <p:cTn id="21"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5781">
                                            <p:txEl>
                                              <p:pRg st="2" end="2"/>
                                            </p:txEl>
                                          </p:spTgt>
                                        </p:tgtEl>
                                        <p:attrNameLst>
                                          <p:attrName>style.visibility</p:attrName>
                                        </p:attrNameLst>
                                      </p:cBhvr>
                                      <p:to>
                                        <p:strVal val="visible"/>
                                      </p:to>
                                    </p:set>
                                    <p:animEffect transition="in" filter="checkerboard(across)">
                                      <p:cBhvr>
                                        <p:cTn id="26" dur="500"/>
                                        <p:tgtEl>
                                          <p:spTgt spid="7578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5781">
                                            <p:txEl>
                                              <p:pRg st="3" end="3"/>
                                            </p:txEl>
                                          </p:spTgt>
                                        </p:tgtEl>
                                        <p:attrNameLst>
                                          <p:attrName>style.visibility</p:attrName>
                                        </p:attrNameLst>
                                      </p:cBhvr>
                                      <p:to>
                                        <p:strVal val="visible"/>
                                      </p:to>
                                    </p:set>
                                    <p:animEffect transition="in" filter="checkerboard(across)">
                                      <p:cBhvr>
                                        <p:cTn id="31" dur="500"/>
                                        <p:tgtEl>
                                          <p:spTgt spid="75781">
                                            <p:txEl>
                                              <p:pRg st="3" end="3"/>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1847850" y="1451621"/>
            <a:ext cx="181822" cy="463846"/>
          </a:xfrm>
          <a:prstGeom prst="rect">
            <a:avLst/>
          </a:prstGeom>
          <a:solidFill>
            <a:srgbClr val="E5E0D3"/>
          </a:solidFill>
          <a:ln w="25400" algn="ctr">
            <a:solidFill>
              <a:srgbClr val="D0C7B0"/>
            </a:solidFill>
            <a:miter lim="800000"/>
            <a:headEnd/>
            <a:tailEnd/>
          </a:ln>
        </p:spPr>
        <p:txBody>
          <a:bodyPr wrap="none" lIns="90000" tIns="46800" rIns="90000" bIns="46800" anchor="ctr">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endParaRPr lang="en-US" altLang="en-US"/>
          </a:p>
        </p:txBody>
      </p:sp>
      <p:sp>
        <p:nvSpPr>
          <p:cNvPr id="22531" name="Rectangle 4"/>
          <p:cNvSpPr>
            <a:spLocks noGrp="1" noChangeArrowheads="1"/>
          </p:cNvSpPr>
          <p:nvPr>
            <p:ph type="title"/>
          </p:nvPr>
        </p:nvSpPr>
        <p:spPr>
          <a:xfrm>
            <a:off x="187037" y="-72554"/>
            <a:ext cx="10515600" cy="1325563"/>
          </a:xfrm>
        </p:spPr>
        <p:txBody>
          <a:bodyPr/>
          <a:lstStyle/>
          <a:p>
            <a:pPr eaLnBrk="1" hangingPunct="1"/>
            <a:r>
              <a:rPr lang="en-GB" altLang="en-US" dirty="0"/>
              <a:t>Britain and France</a:t>
            </a:r>
          </a:p>
        </p:txBody>
      </p:sp>
      <p:sp>
        <p:nvSpPr>
          <p:cNvPr id="106501" name="Text Box 5"/>
          <p:cNvSpPr txBox="1">
            <a:spLocks noChangeArrowheads="1"/>
          </p:cNvSpPr>
          <p:nvPr/>
        </p:nvSpPr>
        <p:spPr bwMode="auto">
          <a:xfrm>
            <a:off x="1847851" y="2551113"/>
            <a:ext cx="8640763" cy="3436968"/>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35000"/>
              </a:spcBef>
            </a:pPr>
            <a:r>
              <a:rPr lang="en-GB" altLang="en-US" dirty="0">
                <a:solidFill>
                  <a:srgbClr val="000066"/>
                </a:solidFill>
              </a:rPr>
              <a:t>However, both countries had suffered terribly during the war. Their economies and armed forces were badly weakened. </a:t>
            </a:r>
          </a:p>
          <a:p>
            <a:pPr>
              <a:spcBef>
                <a:spcPct val="35000"/>
              </a:spcBef>
            </a:pPr>
            <a:r>
              <a:rPr lang="en-GB" altLang="en-US" dirty="0">
                <a:solidFill>
                  <a:srgbClr val="000066"/>
                </a:solidFill>
              </a:rPr>
              <a:t>This meant that they were usually </a:t>
            </a:r>
            <a:r>
              <a:rPr lang="en-GB" altLang="en-US" b="1" dirty="0">
                <a:solidFill>
                  <a:srgbClr val="FF6600"/>
                </a:solidFill>
              </a:rPr>
              <a:t>unwilling to intervene</a:t>
            </a:r>
            <a:r>
              <a:rPr lang="en-GB" altLang="en-US" dirty="0">
                <a:solidFill>
                  <a:srgbClr val="000066"/>
                </a:solidFill>
              </a:rPr>
              <a:t> in conflicts when this might cost them money or men. </a:t>
            </a:r>
          </a:p>
          <a:p>
            <a:pPr>
              <a:spcBef>
                <a:spcPct val="35000"/>
              </a:spcBef>
            </a:pPr>
            <a:r>
              <a:rPr lang="en-GB" altLang="en-US" dirty="0">
                <a:solidFill>
                  <a:srgbClr val="000066"/>
                </a:solidFill>
              </a:rPr>
              <a:t>After the horror of 1914–18, the French and British </a:t>
            </a:r>
            <a:r>
              <a:rPr lang="en-GB" altLang="en-US" b="1" dirty="0">
                <a:solidFill>
                  <a:srgbClr val="FF6600"/>
                </a:solidFill>
              </a:rPr>
              <a:t>public </a:t>
            </a:r>
            <a:r>
              <a:rPr lang="en-GB" altLang="en-US" dirty="0">
                <a:solidFill>
                  <a:srgbClr val="000066"/>
                </a:solidFill>
              </a:rPr>
              <a:t>were very much against conflict. This meant their governments were unwilling to go to war, even to protect long-term peace.</a:t>
            </a:r>
          </a:p>
          <a:p>
            <a:pPr>
              <a:spcBef>
                <a:spcPct val="35000"/>
              </a:spcBef>
            </a:pPr>
            <a:r>
              <a:rPr lang="en-GB" altLang="en-US" dirty="0">
                <a:solidFill>
                  <a:srgbClr val="000066"/>
                </a:solidFill>
              </a:rPr>
              <a:t>In addition, Britain and France did not always </a:t>
            </a:r>
            <a:r>
              <a:rPr lang="en-GB" altLang="en-US" b="1" dirty="0">
                <a:solidFill>
                  <a:srgbClr val="FF6600"/>
                </a:solidFill>
              </a:rPr>
              <a:t>agree</a:t>
            </a:r>
            <a:r>
              <a:rPr lang="en-GB" altLang="en-US" dirty="0">
                <a:solidFill>
                  <a:srgbClr val="000066"/>
                </a:solidFill>
              </a:rPr>
              <a:t>.</a:t>
            </a:r>
            <a:endParaRPr lang="en-GB" altLang="en-US" dirty="0"/>
          </a:p>
        </p:txBody>
      </p:sp>
      <p:sp>
        <p:nvSpPr>
          <p:cNvPr id="22533" name="Text Box 6"/>
          <p:cNvSpPr txBox="1">
            <a:spLocks noChangeArrowheads="1"/>
          </p:cNvSpPr>
          <p:nvPr/>
        </p:nvSpPr>
        <p:spPr bwMode="auto">
          <a:xfrm>
            <a:off x="2495551" y="908050"/>
            <a:ext cx="7345363" cy="1571842"/>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lgn="ctr">
              <a:spcBef>
                <a:spcPct val="30000"/>
              </a:spcBef>
            </a:pPr>
            <a:r>
              <a:rPr lang="en-GB" altLang="en-US" b="1" dirty="0">
                <a:solidFill>
                  <a:srgbClr val="FF6600"/>
                </a:solidFill>
              </a:rPr>
              <a:t>Britain and France</a:t>
            </a:r>
            <a:r>
              <a:rPr lang="en-GB" altLang="en-US" dirty="0">
                <a:solidFill>
                  <a:srgbClr val="000066"/>
                </a:solidFill>
              </a:rPr>
              <a:t> were the only two major powers </a:t>
            </a:r>
            <a:br>
              <a:rPr lang="en-GB" altLang="en-US" dirty="0">
                <a:solidFill>
                  <a:srgbClr val="000066"/>
                </a:solidFill>
              </a:rPr>
            </a:br>
            <a:r>
              <a:rPr lang="en-GB" altLang="en-US" dirty="0">
                <a:solidFill>
                  <a:srgbClr val="000066"/>
                </a:solidFill>
              </a:rPr>
              <a:t>continually represented in the League. </a:t>
            </a:r>
            <a:br>
              <a:rPr lang="en-GB" altLang="en-US" dirty="0">
                <a:solidFill>
                  <a:srgbClr val="000066"/>
                </a:solidFill>
              </a:rPr>
            </a:br>
            <a:r>
              <a:rPr lang="en-GB" altLang="en-US" dirty="0">
                <a:solidFill>
                  <a:srgbClr val="000066"/>
                </a:solidFill>
              </a:rPr>
              <a:t>This meant that in effect, they pretty </a:t>
            </a:r>
            <a:br>
              <a:rPr lang="en-GB" altLang="en-US" dirty="0">
                <a:solidFill>
                  <a:srgbClr val="000066"/>
                </a:solidFill>
              </a:rPr>
            </a:br>
            <a:r>
              <a:rPr lang="en-GB" altLang="en-US" dirty="0">
                <a:solidFill>
                  <a:srgbClr val="000066"/>
                </a:solidFill>
              </a:rPr>
              <a:t>much ran the League as they wanted to. </a:t>
            </a:r>
            <a:endParaRPr lang="en-GB" altLang="en-US" b="1" dirty="0"/>
          </a:p>
        </p:txBody>
      </p:sp>
      <p:pic>
        <p:nvPicPr>
          <p:cNvPr id="22534" name="Picture 7" descr="Br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0" y="1411288"/>
            <a:ext cx="1295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French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725" y="1412875"/>
            <a:ext cx="12969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466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01">
                                            <p:bg/>
                                          </p:spTgt>
                                        </p:tgtEl>
                                        <p:attrNameLst>
                                          <p:attrName>style.visibility</p:attrName>
                                        </p:attrNameLst>
                                      </p:cBhvr>
                                      <p:to>
                                        <p:strVal val="visible"/>
                                      </p:to>
                                    </p:set>
                                    <p:animEffect transition="in" filter="checkerboard(across)">
                                      <p:cBhvr>
                                        <p:cTn id="7" dur="500"/>
                                        <p:tgtEl>
                                          <p:spTgt spid="10650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501">
                                            <p:txEl>
                                              <p:pRg st="0" end="0"/>
                                            </p:txEl>
                                          </p:spTgt>
                                        </p:tgtEl>
                                        <p:attrNameLst>
                                          <p:attrName>style.visibility</p:attrName>
                                        </p:attrNameLst>
                                      </p:cBhvr>
                                      <p:to>
                                        <p:strVal val="visible"/>
                                      </p:to>
                                    </p:set>
                                    <p:animEffect transition="in" filter="checkerboard(across)">
                                      <p:cBhvr>
                                        <p:cTn id="12" dur="500"/>
                                        <p:tgtEl>
                                          <p:spTgt spid="1065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501">
                                            <p:txEl>
                                              <p:pRg st="1" end="1"/>
                                            </p:txEl>
                                          </p:spTgt>
                                        </p:tgtEl>
                                        <p:attrNameLst>
                                          <p:attrName>style.visibility</p:attrName>
                                        </p:attrNameLst>
                                      </p:cBhvr>
                                      <p:to>
                                        <p:strVal val="visible"/>
                                      </p:to>
                                    </p:set>
                                    <p:animEffect transition="in" filter="checkerboard(across)">
                                      <p:cBhvr>
                                        <p:cTn id="17" dur="500"/>
                                        <p:tgtEl>
                                          <p:spTgt spid="1065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6501">
                                            <p:txEl>
                                              <p:pRg st="2" end="2"/>
                                            </p:txEl>
                                          </p:spTgt>
                                        </p:tgtEl>
                                        <p:attrNameLst>
                                          <p:attrName>style.visibility</p:attrName>
                                        </p:attrNameLst>
                                      </p:cBhvr>
                                      <p:to>
                                        <p:strVal val="visible"/>
                                      </p:to>
                                    </p:set>
                                    <p:animEffect transition="in" filter="checkerboard(across)">
                                      <p:cBhvr>
                                        <p:cTn id="22" dur="500"/>
                                        <p:tgtEl>
                                          <p:spTgt spid="10650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6501">
                                            <p:txEl>
                                              <p:pRg st="3" end="3"/>
                                            </p:txEl>
                                          </p:spTgt>
                                        </p:tgtEl>
                                        <p:attrNameLst>
                                          <p:attrName>style.visibility</p:attrName>
                                        </p:attrNameLst>
                                      </p:cBhvr>
                                      <p:to>
                                        <p:strVal val="visible"/>
                                      </p:to>
                                    </p:set>
                                    <p:animEffect transition="in" filter="checkerboard(across)">
                                      <p:cBhvr>
                                        <p:cTn id="27" dur="500"/>
                                        <p:tgtEl>
                                          <p:spTgt spid="106501">
                                            <p:txEl>
                                              <p:pRg st="3" end="3"/>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06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19063" y="60711"/>
            <a:ext cx="10515600" cy="1325563"/>
          </a:xfrm>
        </p:spPr>
        <p:txBody>
          <a:bodyPr/>
          <a:lstStyle/>
          <a:p>
            <a:pPr eaLnBrk="1" hangingPunct="1"/>
            <a:r>
              <a:rPr lang="en-GB" altLang="en-US" dirty="0"/>
              <a:t>Organization of the League</a:t>
            </a:r>
          </a:p>
        </p:txBody>
      </p:sp>
      <p:sp>
        <p:nvSpPr>
          <p:cNvPr id="27653" name="Text Box 5"/>
          <p:cNvSpPr txBox="1">
            <a:spLocks noChangeArrowheads="1"/>
          </p:cNvSpPr>
          <p:nvPr/>
        </p:nvSpPr>
        <p:spPr bwMode="auto">
          <a:xfrm>
            <a:off x="1847851" y="908050"/>
            <a:ext cx="8424863" cy="833178"/>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The League’s structure was complicated. This was because there was a lack of </a:t>
            </a:r>
            <a:r>
              <a:rPr lang="en-GB" altLang="en-US" b="1" dirty="0">
                <a:solidFill>
                  <a:srgbClr val="FF6600"/>
                </a:solidFill>
              </a:rPr>
              <a:t>consensus</a:t>
            </a:r>
            <a:r>
              <a:rPr lang="en-GB" altLang="en-US" dirty="0">
                <a:solidFill>
                  <a:srgbClr val="000066"/>
                </a:solidFill>
              </a:rPr>
              <a:t> about how it should work.</a:t>
            </a:r>
          </a:p>
        </p:txBody>
      </p:sp>
      <p:sp>
        <p:nvSpPr>
          <p:cNvPr id="73735" name="Text Box 7"/>
          <p:cNvSpPr txBox="1">
            <a:spLocks noChangeArrowheads="1"/>
          </p:cNvSpPr>
          <p:nvPr/>
        </p:nvSpPr>
        <p:spPr bwMode="auto">
          <a:xfrm>
            <a:off x="2352676" y="4437063"/>
            <a:ext cx="6048375" cy="1571842"/>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b="1" dirty="0">
                <a:solidFill>
                  <a:srgbClr val="000066"/>
                </a:solidFill>
              </a:rPr>
              <a:t>France</a:t>
            </a:r>
            <a:r>
              <a:rPr lang="en-GB" altLang="en-US" dirty="0">
                <a:solidFill>
                  <a:srgbClr val="000066"/>
                </a:solidFill>
              </a:rPr>
              <a:t>, however, felt that states like Czechoslovakia and Poland needed to be strengthened through inclusion in the League if the peace treaties were to work.</a:t>
            </a:r>
            <a:endParaRPr lang="en-GB" altLang="en-US" dirty="0"/>
          </a:p>
        </p:txBody>
      </p:sp>
      <p:sp>
        <p:nvSpPr>
          <p:cNvPr id="73736" name="Text Box 8"/>
          <p:cNvSpPr txBox="1">
            <a:spLocks noChangeArrowheads="1"/>
          </p:cNvSpPr>
          <p:nvPr/>
        </p:nvSpPr>
        <p:spPr bwMode="auto">
          <a:xfrm>
            <a:off x="4224338" y="1989139"/>
            <a:ext cx="5543550" cy="1941173"/>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lgn="r"/>
            <a:r>
              <a:rPr lang="en-GB" altLang="en-US" b="1" dirty="0">
                <a:solidFill>
                  <a:srgbClr val="000066"/>
                </a:solidFill>
              </a:rPr>
              <a:t>Britain</a:t>
            </a:r>
            <a:r>
              <a:rPr lang="en-GB" altLang="en-US" dirty="0">
                <a:solidFill>
                  <a:srgbClr val="000066"/>
                </a:solidFill>
              </a:rPr>
              <a:t> and </a:t>
            </a:r>
            <a:r>
              <a:rPr lang="en-GB" altLang="en-US" b="1" dirty="0">
                <a:solidFill>
                  <a:srgbClr val="000066"/>
                </a:solidFill>
              </a:rPr>
              <a:t>America</a:t>
            </a:r>
            <a:r>
              <a:rPr lang="en-GB" altLang="en-US" dirty="0">
                <a:solidFill>
                  <a:srgbClr val="000066"/>
                </a:solidFill>
              </a:rPr>
              <a:t> did not want the smaller states to have too much power as they feared that the smaller counties would drag them into international disputes that had little to do with them. </a:t>
            </a:r>
            <a:endParaRPr lang="en-GB" altLang="en-US" dirty="0"/>
          </a:p>
        </p:txBody>
      </p:sp>
      <p:pic>
        <p:nvPicPr>
          <p:cNvPr id="73737" name="Picture 9" descr="Br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88" y="1875927"/>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Old US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88" y="3052424"/>
            <a:ext cx="13684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489" y="4508501"/>
            <a:ext cx="13668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994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dissolve">
                                      <p:cBhvr>
                                        <p:cTn id="7" dur="500"/>
                                        <p:tgtEl>
                                          <p:spTgt spid="73737"/>
                                        </p:tgtEl>
                                      </p:cBhvr>
                                    </p:animEffect>
                                  </p:childTnLst>
                                </p:cTn>
                              </p:par>
                              <p:par>
                                <p:cTn id="8" presetID="9" presetClass="entr" presetSubtype="0" fill="hold" nodeType="withEffect">
                                  <p:stCondLst>
                                    <p:cond delay="0"/>
                                  </p:stCondLst>
                                  <p:childTnLst>
                                    <p:set>
                                      <p:cBhvr>
                                        <p:cTn id="9" dur="1" fill="hold">
                                          <p:stCondLst>
                                            <p:cond delay="0"/>
                                          </p:stCondLst>
                                        </p:cTn>
                                        <p:tgtEl>
                                          <p:spTgt spid="73738"/>
                                        </p:tgtEl>
                                        <p:attrNameLst>
                                          <p:attrName>style.visibility</p:attrName>
                                        </p:attrNameLst>
                                      </p:cBhvr>
                                      <p:to>
                                        <p:strVal val="visible"/>
                                      </p:to>
                                    </p:set>
                                    <p:animEffect transition="in" filter="dissolve">
                                      <p:cBhvr>
                                        <p:cTn id="10" dur="500"/>
                                        <p:tgtEl>
                                          <p:spTgt spid="7373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736"/>
                                        </p:tgtEl>
                                        <p:attrNameLst>
                                          <p:attrName>style.visibility</p:attrName>
                                        </p:attrNameLst>
                                      </p:cBhvr>
                                      <p:to>
                                        <p:strVal val="visible"/>
                                      </p:to>
                                    </p:set>
                                    <p:animEffect transition="in" filter="dissolve">
                                      <p:cBhvr>
                                        <p:cTn id="13" dur="500"/>
                                        <p:tgtEl>
                                          <p:spTgt spid="737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3735"/>
                                        </p:tgtEl>
                                        <p:attrNameLst>
                                          <p:attrName>style.visibility</p:attrName>
                                        </p:attrNameLst>
                                      </p:cBhvr>
                                      <p:to>
                                        <p:strVal val="visible"/>
                                      </p:to>
                                    </p:set>
                                    <p:animEffect transition="in" filter="dissolve">
                                      <p:cBhvr>
                                        <p:cTn id="18" dur="500"/>
                                        <p:tgtEl>
                                          <p:spTgt spid="73735"/>
                                        </p:tgtEl>
                                      </p:cBhvr>
                                    </p:animEffect>
                                  </p:childTnLst>
                                </p:cTn>
                              </p:par>
                              <p:par>
                                <p:cTn id="19" presetID="9" presetClass="entr" presetSubtype="0" fill="hold" nodeType="withEffect">
                                  <p:stCondLst>
                                    <p:cond delay="0"/>
                                  </p:stCondLst>
                                  <p:childTnLst>
                                    <p:set>
                                      <p:cBhvr>
                                        <p:cTn id="20" dur="1" fill="hold">
                                          <p:stCondLst>
                                            <p:cond delay="0"/>
                                          </p:stCondLst>
                                        </p:cTn>
                                        <p:tgtEl>
                                          <p:spTgt spid="73739"/>
                                        </p:tgtEl>
                                        <p:attrNameLst>
                                          <p:attrName>style.visibility</p:attrName>
                                        </p:attrNameLst>
                                      </p:cBhvr>
                                      <p:to>
                                        <p:strVal val="visible"/>
                                      </p:to>
                                    </p:set>
                                    <p:animEffect transition="in" filter="dissolve">
                                      <p:cBhvr>
                                        <p:cTn id="21" dur="500"/>
                                        <p:tgtEl>
                                          <p:spTgt spid="73739"/>
                                        </p:tgtEl>
                                      </p:cBhvr>
                                    </p:animEffect>
                                  </p:childTnLst>
                                </p:cTn>
                              </p:par>
                              <p:par>
                                <p:cTn id="22" presetID="1" presetClass="entr" presetSubtype="0" fill="hold" nodeType="withEffect">
                                  <p:stCondLst>
                                    <p:cond delay="0"/>
                                  </p:stCondLst>
                                  <p:childTnLst>
                                    <p:set>
                                      <p:cBhvr>
                                        <p:cTn id="23" dur="1" fill="hold">
                                          <p:stCondLst>
                                            <p:cond delay="0"/>
                                          </p:stCondLst>
                                        </p:cTn>
                                        <p:tgtEl>
                                          <p:spTgt spid="73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P spid="737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4" y="393260"/>
            <a:ext cx="11724249" cy="1325563"/>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lstStyle/>
          <a:p>
            <a:r>
              <a:rPr lang="en-GB" dirty="0"/>
              <a:t>‘Write an account’ question</a:t>
            </a:r>
          </a:p>
        </p:txBody>
      </p:sp>
      <p:sp>
        <p:nvSpPr>
          <p:cNvPr id="3" name="Content Placeholder 2"/>
          <p:cNvSpPr>
            <a:spLocks noGrp="1"/>
          </p:cNvSpPr>
          <p:nvPr>
            <p:ph idx="1"/>
          </p:nvPr>
        </p:nvSpPr>
        <p:spPr>
          <a:xfrm>
            <a:off x="261423" y="1825625"/>
            <a:ext cx="11724249" cy="4840218"/>
          </a:xfrm>
          <a:solidFill>
            <a:schemeClr val="accent6">
              <a:lumMod val="20000"/>
              <a:lumOff val="80000"/>
            </a:schemeClr>
          </a:solidFill>
          <a:ln w="57150"/>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3000" dirty="0"/>
              <a:t>This is </a:t>
            </a:r>
            <a:r>
              <a:rPr lang="en-GB" sz="3000" b="1" dirty="0"/>
              <a:t>not </a:t>
            </a:r>
            <a:r>
              <a:rPr lang="en-GB" sz="3000" dirty="0"/>
              <a:t>a ‘tell me a story’ question.</a:t>
            </a:r>
          </a:p>
          <a:p>
            <a:pPr marL="0" indent="0">
              <a:buNone/>
            </a:pPr>
            <a:endParaRPr lang="en-GB" sz="1600" dirty="0"/>
          </a:p>
          <a:p>
            <a:pPr marL="0" indent="0">
              <a:buNone/>
            </a:pPr>
            <a:r>
              <a:rPr lang="en-GB" sz="3000" dirty="0"/>
              <a:t>“Write an account of </a:t>
            </a:r>
            <a:r>
              <a:rPr lang="en-GB" sz="3000" b="1" dirty="0"/>
              <a:t>how the Versailles peace settlement was affected by the fact that the war was mainly fought in France”. (8 marks)</a:t>
            </a:r>
          </a:p>
          <a:p>
            <a:pPr marL="0" indent="0">
              <a:buNone/>
            </a:pPr>
            <a:endParaRPr lang="en-GB" sz="1800" b="1" dirty="0"/>
          </a:p>
          <a:p>
            <a:pPr marL="0" indent="0">
              <a:buNone/>
            </a:pPr>
            <a:r>
              <a:rPr lang="en-GB" sz="3000" dirty="0"/>
              <a:t>You need to think of it like this: “How did the fact that the war was fought mainly in France affect the Versailles peace settlement?”</a:t>
            </a:r>
          </a:p>
          <a:p>
            <a:pPr marL="0" indent="0">
              <a:buNone/>
            </a:pPr>
            <a:endParaRPr lang="en-GB" sz="1600" dirty="0"/>
          </a:p>
          <a:p>
            <a:pPr marL="0" indent="0">
              <a:buNone/>
            </a:pPr>
            <a:r>
              <a:rPr lang="en-GB" sz="3000" i="1" dirty="0"/>
              <a:t>The examiners themselves want you to ignore the ‘write an account’ bit. That’s just what the official government education body want them to include.</a:t>
            </a:r>
          </a:p>
        </p:txBody>
      </p:sp>
    </p:spTree>
    <p:extLst>
      <p:ext uri="{BB962C8B-B14F-4D97-AF65-F5344CB8AC3E}">
        <p14:creationId xmlns:p14="http://schemas.microsoft.com/office/powerpoint/2010/main" val="79378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1847850" y="908050"/>
            <a:ext cx="4679950" cy="4378764"/>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30000"/>
              </a:spcBef>
            </a:pPr>
            <a:r>
              <a:rPr lang="en-GB" altLang="en-US" dirty="0">
                <a:solidFill>
                  <a:srgbClr val="000066"/>
                </a:solidFill>
              </a:rPr>
              <a:t>So the structure of the League was a </a:t>
            </a:r>
            <a:r>
              <a:rPr lang="en-GB" altLang="en-US" b="1" dirty="0">
                <a:solidFill>
                  <a:srgbClr val="FF6600"/>
                </a:solidFill>
              </a:rPr>
              <a:t>compromise</a:t>
            </a:r>
            <a:r>
              <a:rPr lang="en-GB" altLang="en-US" dirty="0">
                <a:solidFill>
                  <a:srgbClr val="000066"/>
                </a:solidFill>
              </a:rPr>
              <a:t>.</a:t>
            </a:r>
          </a:p>
          <a:p>
            <a:pPr>
              <a:spcBef>
                <a:spcPct val="30000"/>
              </a:spcBef>
            </a:pPr>
            <a:r>
              <a:rPr lang="en-GB" altLang="en-US" dirty="0">
                <a:solidFill>
                  <a:srgbClr val="000066"/>
                </a:solidFill>
              </a:rPr>
              <a:t>The smaller states could have their say in the assembly and through being non-permanent members on the council.</a:t>
            </a:r>
          </a:p>
          <a:p>
            <a:pPr>
              <a:spcBef>
                <a:spcPct val="30000"/>
              </a:spcBef>
            </a:pPr>
            <a:r>
              <a:rPr lang="en-GB" altLang="en-US" dirty="0">
                <a:solidFill>
                  <a:srgbClr val="000066"/>
                </a:solidFill>
              </a:rPr>
              <a:t>However, as most decisions in the council had to be </a:t>
            </a:r>
            <a:r>
              <a:rPr lang="en-GB" altLang="en-US" b="1" dirty="0">
                <a:solidFill>
                  <a:srgbClr val="FF6600"/>
                </a:solidFill>
              </a:rPr>
              <a:t>unanimous</a:t>
            </a:r>
            <a:r>
              <a:rPr lang="en-GB" altLang="en-US" dirty="0">
                <a:solidFill>
                  <a:srgbClr val="000066"/>
                </a:solidFill>
              </a:rPr>
              <a:t>, the powers could easily </a:t>
            </a:r>
            <a:r>
              <a:rPr lang="en-GB" altLang="en-US" b="1" dirty="0">
                <a:solidFill>
                  <a:srgbClr val="FF6600"/>
                </a:solidFill>
              </a:rPr>
              <a:t>veto</a:t>
            </a:r>
            <a:r>
              <a:rPr lang="en-GB" altLang="en-US" dirty="0">
                <a:solidFill>
                  <a:srgbClr val="000066"/>
                </a:solidFill>
              </a:rPr>
              <a:t> any proposals made by the smaller League members.</a:t>
            </a:r>
          </a:p>
        </p:txBody>
      </p:sp>
      <p:sp>
        <p:nvSpPr>
          <p:cNvPr id="111622" name="Text Box 6"/>
          <p:cNvSpPr txBox="1">
            <a:spLocks noChangeArrowheads="1"/>
          </p:cNvSpPr>
          <p:nvPr/>
        </p:nvSpPr>
        <p:spPr bwMode="auto">
          <a:xfrm>
            <a:off x="1847851" y="5270500"/>
            <a:ext cx="8569325" cy="833178"/>
          </a:xfrm>
          <a:prstGeom prst="rect">
            <a:avLst/>
          </a:prstGeom>
          <a:solidFill>
            <a:schemeClr val="bg1"/>
          </a:solidFill>
          <a:ln>
            <a:noFill/>
          </a:ln>
        </p:spPr>
        <p:txBody>
          <a:bodyPr lIns="90000" tIns="46800" rIns="90000" bIns="46800">
            <a:spAutoFit/>
          </a:bodyPr>
          <a:lstStyle>
            <a:lvl1pPr>
              <a:spcBef>
                <a:spcPct val="50000"/>
              </a:spcBef>
              <a:defRPr sz="2400">
                <a:solidFill>
                  <a:srgbClr val="010066"/>
                </a:solidFill>
                <a:latin typeface="Arial" panose="020B0604020202020204" pitchFamily="34" charset="0"/>
                <a:cs typeface="Arial" panose="020B0604020202020204" pitchFamily="34" charset="0"/>
              </a:defRPr>
            </a:lvl1pPr>
            <a:lvl2pPr marL="742950" indent="-285750">
              <a:spcBef>
                <a:spcPct val="50000"/>
              </a:spcBef>
              <a:defRPr sz="2400">
                <a:solidFill>
                  <a:srgbClr val="010066"/>
                </a:solidFill>
                <a:latin typeface="Arial" panose="020B0604020202020204" pitchFamily="34" charset="0"/>
                <a:cs typeface="Arial" panose="020B0604020202020204" pitchFamily="34" charset="0"/>
              </a:defRPr>
            </a:lvl2pPr>
            <a:lvl3pPr marL="1143000" indent="-228600">
              <a:spcBef>
                <a:spcPct val="50000"/>
              </a:spcBef>
              <a:defRPr sz="2400">
                <a:solidFill>
                  <a:srgbClr val="010066"/>
                </a:solidFill>
                <a:latin typeface="Arial" panose="020B0604020202020204" pitchFamily="34" charset="0"/>
                <a:cs typeface="Arial" panose="020B0604020202020204" pitchFamily="34" charset="0"/>
              </a:defRPr>
            </a:lvl3pPr>
            <a:lvl4pPr marL="1600200" indent="-228600">
              <a:spcBef>
                <a:spcPct val="50000"/>
              </a:spcBef>
              <a:defRPr sz="2400">
                <a:solidFill>
                  <a:srgbClr val="010066"/>
                </a:solidFill>
                <a:latin typeface="Arial" panose="020B0604020202020204" pitchFamily="34" charset="0"/>
                <a:cs typeface="Arial" panose="020B0604020202020204" pitchFamily="34" charset="0"/>
              </a:defRPr>
            </a:lvl4pPr>
            <a:lvl5pPr marL="2057400" indent="-228600">
              <a:spcBef>
                <a:spcPct val="50000"/>
              </a:spcBef>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This meant that the concerns of small countries could easily be ignored if they were inconvenient to the leading members.</a:t>
            </a:r>
            <a:endParaRPr lang="en-GB" altLang="en-US" dirty="0"/>
          </a:p>
        </p:txBody>
      </p:sp>
      <p:pic>
        <p:nvPicPr>
          <p:cNvPr id="111623" name="Picture 7" descr="Leagu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1268413"/>
            <a:ext cx="41259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6096000"/>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9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1621">
                                            <p:bg/>
                                          </p:spTgt>
                                        </p:tgtEl>
                                        <p:attrNameLst>
                                          <p:attrName>style.visibility</p:attrName>
                                        </p:attrNameLst>
                                      </p:cBhvr>
                                      <p:to>
                                        <p:strVal val="visible"/>
                                      </p:to>
                                    </p:set>
                                    <p:animEffect transition="in" filter="checkerboard(across)">
                                      <p:cBhvr>
                                        <p:cTn id="7" dur="500"/>
                                        <p:tgtEl>
                                          <p:spTgt spid="11162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1621">
                                            <p:txEl>
                                              <p:pRg st="1" end="1"/>
                                            </p:txEl>
                                          </p:spTgt>
                                        </p:tgtEl>
                                        <p:attrNameLst>
                                          <p:attrName>style.visibility</p:attrName>
                                        </p:attrNameLst>
                                      </p:cBhvr>
                                      <p:to>
                                        <p:strVal val="visible"/>
                                      </p:to>
                                    </p:set>
                                    <p:animEffect transition="in" filter="checkerboard(across)">
                                      <p:cBhvr>
                                        <p:cTn id="12" dur="500"/>
                                        <p:tgtEl>
                                          <p:spTgt spid="111621">
                                            <p:txEl>
                                              <p:pRg st="1" end="1"/>
                                            </p:txEl>
                                          </p:spTgt>
                                        </p:tgtEl>
                                      </p:cBhvr>
                                    </p:animEffect>
                                  </p:childTnLst>
                                </p:cTn>
                              </p:par>
                              <p:par>
                                <p:cTn id="13" presetID="23" presetClass="entr" presetSubtype="16" fill="hold" nodeType="withEffect">
                                  <p:stCondLst>
                                    <p:cond delay="0"/>
                                  </p:stCondLst>
                                  <p:childTnLst>
                                    <p:set>
                                      <p:cBhvr>
                                        <p:cTn id="14" dur="1" fill="hold">
                                          <p:stCondLst>
                                            <p:cond delay="0"/>
                                          </p:stCondLst>
                                        </p:cTn>
                                        <p:tgtEl>
                                          <p:spTgt spid="111623"/>
                                        </p:tgtEl>
                                        <p:attrNameLst>
                                          <p:attrName>style.visibility</p:attrName>
                                        </p:attrNameLst>
                                      </p:cBhvr>
                                      <p:to>
                                        <p:strVal val="visible"/>
                                      </p:to>
                                    </p:set>
                                    <p:anim calcmode="lin" valueType="num">
                                      <p:cBhvr>
                                        <p:cTn id="15" dur="500" fill="hold"/>
                                        <p:tgtEl>
                                          <p:spTgt spid="111623"/>
                                        </p:tgtEl>
                                        <p:attrNameLst>
                                          <p:attrName>ppt_w</p:attrName>
                                        </p:attrNameLst>
                                      </p:cBhvr>
                                      <p:tavLst>
                                        <p:tav tm="0">
                                          <p:val>
                                            <p:fltVal val="0"/>
                                          </p:val>
                                        </p:tav>
                                        <p:tav tm="100000">
                                          <p:val>
                                            <p:strVal val="#ppt_w"/>
                                          </p:val>
                                        </p:tav>
                                      </p:tavLst>
                                    </p:anim>
                                    <p:anim calcmode="lin" valueType="num">
                                      <p:cBhvr>
                                        <p:cTn id="16" dur="500" fill="hold"/>
                                        <p:tgtEl>
                                          <p:spTgt spid="111623"/>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1621">
                                            <p:txEl>
                                              <p:pRg st="2" end="2"/>
                                            </p:txEl>
                                          </p:spTgt>
                                        </p:tgtEl>
                                        <p:attrNameLst>
                                          <p:attrName>style.visibility</p:attrName>
                                        </p:attrNameLst>
                                      </p:cBhvr>
                                      <p:to>
                                        <p:strVal val="visible"/>
                                      </p:to>
                                    </p:set>
                                    <p:animEffect transition="in" filter="checkerboard(across)">
                                      <p:cBhvr>
                                        <p:cTn id="21" dur="500"/>
                                        <p:tgtEl>
                                          <p:spTgt spid="11162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1622"/>
                                        </p:tgtEl>
                                        <p:attrNameLst>
                                          <p:attrName>style.visibility</p:attrName>
                                        </p:attrNameLst>
                                      </p:cBhvr>
                                      <p:to>
                                        <p:strVal val="visible"/>
                                      </p:to>
                                    </p:set>
                                    <p:animEffect transition="in" filter="checkerboard(across)">
                                      <p:cBhvr>
                                        <p:cTn id="26" dur="500"/>
                                        <p:tgtEl>
                                          <p:spTgt spid="111622"/>
                                        </p:tgtEl>
                                      </p:cBhvr>
                                    </p:animEffect>
                                  </p:childTnLst>
                                </p:cTn>
                              </p:par>
                              <p:par>
                                <p:cTn id="27" presetID="1" presetClass="entr" presetSubtype="0" fill="hold" nodeType="withEffect">
                                  <p:stCondLst>
                                    <p:cond delay="0"/>
                                  </p:stCondLst>
                                  <p:childTnLst>
                                    <p:set>
                                      <p:cBhvr>
                                        <p:cTn id="28" dur="1" fill="hold">
                                          <p:stCondLst>
                                            <p:cond delay="0"/>
                                          </p:stCondLst>
                                        </p:cTn>
                                        <p:tgtEl>
                                          <p:spTgt spid="111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animBg="1"/>
      <p:bldP spid="1116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13069" cy="1325563"/>
          </a:xfrm>
          <a:solidFill>
            <a:schemeClr val="accent5">
              <a:lumMod val="40000"/>
              <a:lumOff val="60000"/>
            </a:schemeClr>
          </a:solidFill>
          <a:ln w="57150">
            <a:solidFill>
              <a:schemeClr val="tx1"/>
            </a:solidFill>
          </a:ln>
        </p:spPr>
        <p:txBody>
          <a:bodyPr/>
          <a:lstStyle/>
          <a:p>
            <a:r>
              <a:rPr lang="en-GB" b="1" u="sng" dirty="0"/>
              <a:t>Practice question</a:t>
            </a:r>
          </a:p>
        </p:txBody>
      </p:sp>
      <p:sp>
        <p:nvSpPr>
          <p:cNvPr id="3" name="Content Placeholder 2"/>
          <p:cNvSpPr>
            <a:spLocks noGrp="1"/>
          </p:cNvSpPr>
          <p:nvPr>
            <p:ph idx="1"/>
          </p:nvPr>
        </p:nvSpPr>
        <p:spPr>
          <a:xfrm>
            <a:off x="941262" y="2484739"/>
            <a:ext cx="5237469" cy="4086882"/>
          </a:xfrm>
          <a:solidFill>
            <a:schemeClr val="accent6">
              <a:lumMod val="20000"/>
              <a:lumOff val="80000"/>
            </a:schemeClr>
          </a:solidFill>
          <a:ln w="57150">
            <a:solidFill>
              <a:schemeClr val="tx1"/>
            </a:solidFill>
          </a:ln>
        </p:spPr>
        <p:txBody>
          <a:bodyPr>
            <a:normAutofit/>
          </a:bodyPr>
          <a:lstStyle/>
          <a:p>
            <a:r>
              <a:rPr lang="en-GB" dirty="0"/>
              <a:t>“Structural weaknesses in the League of Nations when it was first set up were the main reason it was doomed to fail.” How far do you agree? Explain your answer.</a:t>
            </a:r>
          </a:p>
          <a:p>
            <a:endParaRPr lang="en-GB" dirty="0"/>
          </a:p>
          <a:p>
            <a:r>
              <a:rPr lang="en-GB" dirty="0"/>
              <a:t>16 marks plus 4 marks for </a:t>
            </a:r>
            <a:r>
              <a:rPr lang="en-GB" dirty="0" err="1"/>
              <a:t>SPaG</a:t>
            </a:r>
            <a:endParaRPr lang="en-GB" dirty="0"/>
          </a:p>
        </p:txBody>
      </p:sp>
      <p:sp>
        <p:nvSpPr>
          <p:cNvPr id="4" name="Content Placeholder 2"/>
          <p:cNvSpPr txBox="1">
            <a:spLocks/>
          </p:cNvSpPr>
          <p:nvPr/>
        </p:nvSpPr>
        <p:spPr>
          <a:xfrm>
            <a:off x="6410244" y="2484739"/>
            <a:ext cx="5237469" cy="4086882"/>
          </a:xfrm>
          <a:prstGeom prst="rect">
            <a:avLst/>
          </a:prstGeom>
          <a:solidFill>
            <a:schemeClr val="accent6">
              <a:lumMod val="20000"/>
              <a:lumOff val="80000"/>
            </a:schemeClr>
          </a:solidFill>
          <a:ln w="57150">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Paragraph 1 – Explain why the structural weaknesses meant it failed</a:t>
            </a:r>
          </a:p>
          <a:p>
            <a:pPr marL="0" indent="0">
              <a:buNone/>
            </a:pPr>
            <a:endParaRPr lang="en-GB" dirty="0"/>
          </a:p>
          <a:p>
            <a:pPr marL="0" indent="0">
              <a:buNone/>
            </a:pPr>
            <a:r>
              <a:rPr lang="en-GB" dirty="0"/>
              <a:t>Paragraph 2 – explain another reason e.g. it had no army</a:t>
            </a:r>
          </a:p>
          <a:p>
            <a:pPr marL="0" indent="0">
              <a:buNone/>
            </a:pPr>
            <a:endParaRPr lang="en-GB" dirty="0"/>
          </a:p>
          <a:p>
            <a:pPr marL="0" indent="0">
              <a:buNone/>
            </a:pPr>
            <a:r>
              <a:rPr lang="en-GB" dirty="0"/>
              <a:t>Paragraph 3 – explain another reason e.g. America not joining meant actions it took e.g. sanctions were not effective</a:t>
            </a:r>
          </a:p>
          <a:p>
            <a:pPr marL="0" indent="0">
              <a:buNone/>
            </a:pPr>
            <a:endParaRPr lang="en-GB" dirty="0"/>
          </a:p>
          <a:p>
            <a:pPr marL="0" indent="0">
              <a:buNone/>
            </a:pPr>
            <a:r>
              <a:rPr lang="en-GB" dirty="0"/>
              <a:t>Conclusion – which of the above is more important?</a:t>
            </a:r>
          </a:p>
        </p:txBody>
      </p:sp>
      <p:sp>
        <p:nvSpPr>
          <p:cNvPr id="5" name="Content Placeholder 2"/>
          <p:cNvSpPr txBox="1">
            <a:spLocks/>
          </p:cNvSpPr>
          <p:nvPr/>
        </p:nvSpPr>
        <p:spPr>
          <a:xfrm>
            <a:off x="6410244" y="261256"/>
            <a:ext cx="5237469" cy="1907177"/>
          </a:xfrm>
          <a:prstGeom prst="rect">
            <a:avLst/>
          </a:prstGeom>
          <a:solidFill>
            <a:schemeClr val="accent6">
              <a:lumMod val="20000"/>
              <a:lumOff val="80000"/>
            </a:schemeClr>
          </a:solidFill>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Other ideas include: couldn’t control its members</a:t>
            </a:r>
          </a:p>
          <a:p>
            <a:pPr marL="0" indent="0">
              <a:buNone/>
            </a:pPr>
            <a:r>
              <a:rPr lang="en-GB" dirty="0"/>
              <a:t>Aims were too ambitious</a:t>
            </a:r>
          </a:p>
        </p:txBody>
      </p:sp>
    </p:spTree>
    <p:extLst>
      <p:ext uri="{BB962C8B-B14F-4D97-AF65-F5344CB8AC3E}">
        <p14:creationId xmlns:p14="http://schemas.microsoft.com/office/powerpoint/2010/main" val="10425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76" y="0"/>
            <a:ext cx="9939372" cy="667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3"/>
            <a:ext cx="10922392" cy="619614"/>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sz="4000" dirty="0"/>
              <a:t>The League of Nations in the 1920s</a:t>
            </a:r>
          </a:p>
        </p:txBody>
      </p:sp>
      <p:sp>
        <p:nvSpPr>
          <p:cNvPr id="11" name="Content Placeholder 2"/>
          <p:cNvSpPr txBox="1">
            <a:spLocks/>
          </p:cNvSpPr>
          <p:nvPr/>
        </p:nvSpPr>
        <p:spPr>
          <a:xfrm>
            <a:off x="261422" y="967409"/>
            <a:ext cx="11471031" cy="5579165"/>
          </a:xfrm>
          <a:prstGeom prst="rect">
            <a:avLst/>
          </a:prstGeom>
          <a:solidFill>
            <a:schemeClr val="bg1"/>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600" dirty="0"/>
              <a:t>Turn back to your work on this. You may need to finish it off.</a:t>
            </a:r>
          </a:p>
          <a:p>
            <a:pPr marL="0" indent="0">
              <a:buNone/>
            </a:pPr>
            <a:endParaRPr lang="en-GB" sz="800" dirty="0"/>
          </a:p>
          <a:p>
            <a:pPr marL="0" indent="0">
              <a:buNone/>
            </a:pPr>
            <a:r>
              <a:rPr lang="en-GB" sz="2600" dirty="0"/>
              <a:t>Have a go at the following question:</a:t>
            </a:r>
          </a:p>
          <a:p>
            <a:pPr marL="0" indent="0">
              <a:buNone/>
            </a:pPr>
            <a:endParaRPr lang="en-GB" sz="800" dirty="0"/>
          </a:p>
          <a:p>
            <a:pPr marL="0" indent="0">
              <a:buNone/>
            </a:pPr>
            <a:r>
              <a:rPr lang="en-GB" sz="2600" i="1" dirty="0"/>
              <a:t>“The League of Nations failed </a:t>
            </a:r>
            <a:r>
              <a:rPr lang="en-GB" sz="2600" b="1" i="1" dirty="0"/>
              <a:t>more often than it succeeded </a:t>
            </a:r>
            <a:r>
              <a:rPr lang="en-GB" sz="2600" i="1" dirty="0"/>
              <a:t>in the 1920s.” How far do you agree with this statement? Explain your answer. </a:t>
            </a:r>
          </a:p>
          <a:p>
            <a:pPr marL="0" indent="0">
              <a:buNone/>
            </a:pPr>
            <a:r>
              <a:rPr lang="en-GB" b="1" i="1" dirty="0"/>
              <a:t>Think about times the League succeeded and failed. </a:t>
            </a:r>
          </a:p>
          <a:p>
            <a:pPr marL="0" indent="0">
              <a:buNone/>
            </a:pPr>
            <a:r>
              <a:rPr lang="en-GB" sz="2600" dirty="0"/>
              <a:t>Paragraph one: Agree/disagree and explain why</a:t>
            </a:r>
          </a:p>
          <a:p>
            <a:pPr marL="0" indent="0">
              <a:buNone/>
            </a:pPr>
            <a:r>
              <a:rPr lang="en-GB" sz="2600" dirty="0"/>
              <a:t>Paragraph two: Agree/disagree and explain why</a:t>
            </a:r>
          </a:p>
          <a:p>
            <a:pPr marL="0" indent="0">
              <a:buNone/>
            </a:pPr>
            <a:r>
              <a:rPr lang="en-GB" sz="2600" dirty="0"/>
              <a:t>Paragraph three: The other side of the argument – this is crucial as a one-sided argument will only get you max 8/16!</a:t>
            </a:r>
          </a:p>
          <a:p>
            <a:pPr marL="0" indent="0">
              <a:buNone/>
            </a:pPr>
            <a:r>
              <a:rPr lang="en-GB" sz="2600" dirty="0"/>
              <a:t>Paragraph Four: Conclusion – make reference to both sides and an overall judgement.</a:t>
            </a:r>
          </a:p>
          <a:p>
            <a:pPr marL="0" indent="0">
              <a:buNone/>
            </a:pPr>
            <a:endParaRPr lang="en-GB" sz="2600" dirty="0"/>
          </a:p>
        </p:txBody>
      </p:sp>
    </p:spTree>
    <p:extLst>
      <p:ext uri="{BB962C8B-B14F-4D97-AF65-F5344CB8AC3E}">
        <p14:creationId xmlns:p14="http://schemas.microsoft.com/office/powerpoint/2010/main" val="2524664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136478"/>
            <a:ext cx="11121788" cy="6721522"/>
          </a:xfrm>
        </p:spPr>
        <p:txBody>
          <a:bodyPr>
            <a:normAutofit fontScale="92500" lnSpcReduction="20000"/>
          </a:bodyPr>
          <a:lstStyle/>
          <a:p>
            <a:r>
              <a:rPr lang="en-GB" b="1" u="sng" dirty="0"/>
              <a:t>The Locarno Treaties, 1925</a:t>
            </a:r>
            <a:endParaRPr lang="en-GB" dirty="0"/>
          </a:p>
          <a:p>
            <a:r>
              <a:rPr lang="en-GB" dirty="0"/>
              <a:t>Which two men were involved? </a:t>
            </a:r>
            <a:r>
              <a:rPr lang="en-GB" b="1" dirty="0"/>
              <a:t>Gustav Stresemann (Germany) and Aristide Briand (France). </a:t>
            </a:r>
            <a:endParaRPr lang="en-GB" dirty="0"/>
          </a:p>
          <a:p>
            <a:r>
              <a:rPr lang="en-GB" dirty="0"/>
              <a:t>How many treaties altogether? </a:t>
            </a:r>
            <a:r>
              <a:rPr lang="en-GB" b="1" dirty="0"/>
              <a:t>Seven.</a:t>
            </a:r>
            <a:endParaRPr lang="en-GB" dirty="0"/>
          </a:p>
          <a:p>
            <a:r>
              <a:rPr lang="en-GB" dirty="0"/>
              <a:t>What did Germany agree to? </a:t>
            </a:r>
            <a:r>
              <a:rPr lang="en-GB" b="1" dirty="0"/>
              <a:t>To settle disputes peacefully. </a:t>
            </a:r>
            <a:endParaRPr lang="en-GB" dirty="0"/>
          </a:p>
          <a:p>
            <a:r>
              <a:rPr lang="en-GB" dirty="0"/>
              <a:t>Who else signed it? </a:t>
            </a:r>
            <a:r>
              <a:rPr lang="en-GB" b="1" dirty="0"/>
              <a:t>Britain, Italy, Belgium and Czechoslovakia.</a:t>
            </a:r>
            <a:endParaRPr lang="en-GB" dirty="0"/>
          </a:p>
          <a:p>
            <a:r>
              <a:rPr lang="en-GB" dirty="0"/>
              <a:t>What would be the consequence? </a:t>
            </a:r>
            <a:r>
              <a:rPr lang="en-GB" b="1" dirty="0"/>
              <a:t>If any of the countries went to war, the others would support the country that had been invaded.</a:t>
            </a:r>
            <a:endParaRPr lang="en-GB" dirty="0"/>
          </a:p>
          <a:p>
            <a:r>
              <a:rPr lang="en-GB" dirty="0"/>
              <a:t>Why did this help Germany? </a:t>
            </a:r>
            <a:r>
              <a:rPr lang="en-GB" b="1" dirty="0"/>
              <a:t>They had feared the </a:t>
            </a:r>
            <a:r>
              <a:rPr lang="en-GB" b="1" dirty="0" err="1"/>
              <a:t>ToV</a:t>
            </a:r>
            <a:r>
              <a:rPr lang="en-GB" b="1" dirty="0"/>
              <a:t> left them vulnerable – now they were protected</a:t>
            </a:r>
            <a:endParaRPr lang="en-GB" dirty="0"/>
          </a:p>
          <a:p>
            <a:r>
              <a:rPr lang="en-GB" dirty="0"/>
              <a:t>Why were the Locarno Treaties different to Versailles? </a:t>
            </a:r>
            <a:r>
              <a:rPr lang="en-GB" b="1" dirty="0"/>
              <a:t>An end to resentment and Germany signed them willingly</a:t>
            </a:r>
            <a:endParaRPr lang="en-GB" dirty="0"/>
          </a:p>
          <a:p>
            <a:r>
              <a:rPr lang="en-GB" dirty="0"/>
              <a:t>What did Germany do in 1926? </a:t>
            </a:r>
            <a:r>
              <a:rPr lang="en-GB" b="1" dirty="0"/>
              <a:t>Joined the League of Nations</a:t>
            </a:r>
            <a:endParaRPr lang="en-GB" dirty="0"/>
          </a:p>
          <a:p>
            <a:r>
              <a:rPr lang="en-GB" b="1" u="sng" dirty="0"/>
              <a:t>The Kellogg-Briand Pact, 1928</a:t>
            </a:r>
            <a:endParaRPr lang="en-GB" dirty="0"/>
          </a:p>
          <a:p>
            <a:r>
              <a:rPr lang="en-GB" dirty="0"/>
              <a:t>How many countries signed it? </a:t>
            </a:r>
            <a:r>
              <a:rPr lang="en-GB" b="1" dirty="0"/>
              <a:t>65</a:t>
            </a:r>
            <a:endParaRPr lang="en-GB" dirty="0"/>
          </a:p>
          <a:p>
            <a:r>
              <a:rPr lang="en-GB" dirty="0"/>
              <a:t>What was the aim of the Pact? </a:t>
            </a:r>
            <a:r>
              <a:rPr lang="en-GB" b="1" dirty="0"/>
              <a:t>To not use war as a way to solve disputes</a:t>
            </a:r>
            <a:endParaRPr lang="en-GB" dirty="0"/>
          </a:p>
          <a:p>
            <a:r>
              <a:rPr lang="en-GB" dirty="0"/>
              <a:t>Which members signed first? </a:t>
            </a:r>
            <a:r>
              <a:rPr lang="en-GB" b="1" dirty="0"/>
              <a:t>Germany, France and USA</a:t>
            </a:r>
            <a:endParaRPr lang="en-GB" dirty="0"/>
          </a:p>
          <a:p>
            <a:endParaRPr lang="en-GB" dirty="0"/>
          </a:p>
        </p:txBody>
      </p:sp>
    </p:spTree>
    <p:extLst>
      <p:ext uri="{BB962C8B-B14F-4D97-AF65-F5344CB8AC3E}">
        <p14:creationId xmlns:p14="http://schemas.microsoft.com/office/powerpoint/2010/main" val="147158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365125"/>
            <a:ext cx="11681138" cy="1325563"/>
          </a:xfrm>
          <a:solidFill>
            <a:schemeClr val="accent5">
              <a:lumMod val="20000"/>
              <a:lumOff val="80000"/>
            </a:schemeClr>
          </a:solidFill>
          <a:ln w="57150">
            <a:solidFill>
              <a:schemeClr val="tx1"/>
            </a:solidFill>
          </a:ln>
        </p:spPr>
        <p:txBody>
          <a:bodyPr/>
          <a:lstStyle/>
          <a:p>
            <a:r>
              <a:rPr lang="en-GB" b="1" dirty="0"/>
              <a:t>Context</a:t>
            </a:r>
          </a:p>
        </p:txBody>
      </p:sp>
      <p:sp>
        <p:nvSpPr>
          <p:cNvPr id="3" name="Content Placeholder 2"/>
          <p:cNvSpPr>
            <a:spLocks noGrp="1"/>
          </p:cNvSpPr>
          <p:nvPr>
            <p:ph idx="1"/>
          </p:nvPr>
        </p:nvSpPr>
        <p:spPr>
          <a:xfrm>
            <a:off x="297288" y="2147597"/>
            <a:ext cx="11615670" cy="4351338"/>
          </a:xfrm>
          <a:solidFill>
            <a:schemeClr val="bg1"/>
          </a:solidFill>
          <a:ln w="57150">
            <a:solidFill>
              <a:schemeClr val="tx1"/>
            </a:solidFill>
          </a:ln>
        </p:spPr>
        <p:txBody>
          <a:bodyPr>
            <a:normAutofit/>
          </a:bodyPr>
          <a:lstStyle/>
          <a:p>
            <a:r>
              <a:rPr lang="en-GB" dirty="0"/>
              <a:t>In many countries, the 1920s were an exciting time.</a:t>
            </a:r>
          </a:p>
          <a:p>
            <a:r>
              <a:rPr lang="en-GB" dirty="0"/>
              <a:t>People had survived the First World War and life was getting back to normal.</a:t>
            </a:r>
          </a:p>
          <a:p>
            <a:r>
              <a:rPr lang="en-GB" dirty="0"/>
              <a:t>People wanted to celebrate and have fun. </a:t>
            </a:r>
          </a:p>
          <a:p>
            <a:r>
              <a:rPr lang="en-GB" dirty="0"/>
              <a:t>Countries were willing to work together to make sure that these good times never ended.</a:t>
            </a:r>
          </a:p>
          <a:p>
            <a:r>
              <a:rPr lang="en-GB" dirty="0"/>
              <a:t>However, in 1929, the USA was plunged into economic depression and everything changed. </a:t>
            </a:r>
          </a:p>
          <a:p>
            <a:r>
              <a:rPr lang="en-GB" dirty="0"/>
              <a:t>What did this mean for the League of Nations?</a:t>
            </a:r>
          </a:p>
        </p:txBody>
      </p:sp>
      <p:sp>
        <p:nvSpPr>
          <p:cNvPr id="4" name="AutoShape 2" descr="Image result for unemployed germans 1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5880460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365127"/>
            <a:ext cx="11489635" cy="1325563"/>
          </a:xfrm>
          <a:solidFill>
            <a:schemeClr val="accent5">
              <a:lumMod val="20000"/>
              <a:lumOff val="80000"/>
            </a:schemeClr>
          </a:solidFill>
          <a:ln w="57150">
            <a:solidFill>
              <a:schemeClr val="tx1"/>
            </a:solidFill>
          </a:ln>
        </p:spPr>
        <p:txBody>
          <a:bodyPr>
            <a:normAutofit/>
          </a:bodyPr>
          <a:lstStyle/>
          <a:p>
            <a:r>
              <a:rPr lang="en-GB" b="1" dirty="0"/>
              <a:t>Why did chaos come after a booming 20s?</a:t>
            </a:r>
            <a:endParaRPr lang="en-GB" sz="3600" b="1" dirty="0"/>
          </a:p>
        </p:txBody>
      </p:sp>
      <p:sp>
        <p:nvSpPr>
          <p:cNvPr id="6" name="Content Placeholder 5"/>
          <p:cNvSpPr>
            <a:spLocks noGrp="1"/>
          </p:cNvSpPr>
          <p:nvPr>
            <p:ph sz="half" idx="1"/>
          </p:nvPr>
        </p:nvSpPr>
        <p:spPr>
          <a:xfrm>
            <a:off x="310166" y="1902899"/>
            <a:ext cx="5181600" cy="4351338"/>
          </a:xfrm>
          <a:solidFill>
            <a:schemeClr val="bg1"/>
          </a:solidFill>
          <a:ln w="57150">
            <a:solidFill>
              <a:schemeClr val="tx1"/>
            </a:solidFill>
          </a:ln>
        </p:spPr>
        <p:txBody>
          <a:bodyPr>
            <a:normAutofit lnSpcReduction="10000"/>
          </a:bodyPr>
          <a:lstStyle/>
          <a:p>
            <a:r>
              <a:rPr lang="en-GB" dirty="0">
                <a:hlinkClick r:id="rId3"/>
              </a:rPr>
              <a:t>https://www.youtube.com/watch?v=ccNilnpvbJg</a:t>
            </a:r>
            <a:endParaRPr lang="en-GB" dirty="0"/>
          </a:p>
          <a:p>
            <a:endParaRPr lang="en-GB" dirty="0"/>
          </a:p>
          <a:p>
            <a:r>
              <a:rPr lang="en-GB" dirty="0"/>
              <a:t>Watch the above video</a:t>
            </a:r>
          </a:p>
          <a:p>
            <a:r>
              <a:rPr lang="en-GB" dirty="0"/>
              <a:t>What was life like in the 1920s?</a:t>
            </a:r>
          </a:p>
        </p:txBody>
      </p:sp>
      <p:sp>
        <p:nvSpPr>
          <p:cNvPr id="7" name="Content Placeholder 6"/>
          <p:cNvSpPr>
            <a:spLocks noGrp="1"/>
          </p:cNvSpPr>
          <p:nvPr>
            <p:ph sz="half" idx="2"/>
          </p:nvPr>
        </p:nvSpPr>
        <p:spPr>
          <a:xfrm>
            <a:off x="6172200" y="1825625"/>
            <a:ext cx="5883812" cy="4351338"/>
          </a:xfrm>
          <a:solidFill>
            <a:schemeClr val="bg1"/>
          </a:solidFill>
          <a:ln w="57150">
            <a:solidFill>
              <a:schemeClr val="tx1"/>
            </a:solidFill>
          </a:ln>
        </p:spPr>
        <p:txBody>
          <a:bodyPr>
            <a:normAutofit lnSpcReduction="10000"/>
          </a:bodyPr>
          <a:lstStyle/>
          <a:p>
            <a:r>
              <a:rPr lang="en-GB" dirty="0"/>
              <a:t>Many new and exciting industries created lots of jobs.</a:t>
            </a:r>
          </a:p>
          <a:p>
            <a:r>
              <a:rPr lang="en-GB" dirty="0"/>
              <a:t>However, in 1929, the Wall Street Crash hit America hard.</a:t>
            </a:r>
          </a:p>
          <a:p>
            <a:r>
              <a:rPr lang="en-GB" dirty="0"/>
              <a:t>Thousands of businesses went bankrupt.</a:t>
            </a:r>
          </a:p>
          <a:p>
            <a:r>
              <a:rPr lang="en-GB" dirty="0"/>
              <a:t>Banks collapsed.</a:t>
            </a:r>
          </a:p>
          <a:p>
            <a:r>
              <a:rPr lang="en-GB" dirty="0"/>
              <a:t>By 1933, 15 million Americans were unemployed. </a:t>
            </a:r>
          </a:p>
          <a:p>
            <a:r>
              <a:rPr lang="en-GB" dirty="0"/>
              <a:t>This crash affected the </a:t>
            </a:r>
            <a:r>
              <a:rPr lang="en-GB" b="1" dirty="0"/>
              <a:t>whole world.</a:t>
            </a:r>
            <a:endParaRPr lang="en-GB" dirty="0"/>
          </a:p>
        </p:txBody>
      </p:sp>
    </p:spTree>
    <p:extLst>
      <p:ext uri="{BB962C8B-B14F-4D97-AF65-F5344CB8AC3E}">
        <p14:creationId xmlns:p14="http://schemas.microsoft.com/office/powerpoint/2010/main" val="622343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29666"/>
            <a:ext cx="11681138" cy="1325563"/>
          </a:xfrm>
          <a:solidFill>
            <a:schemeClr val="accent5">
              <a:lumMod val="20000"/>
              <a:lumOff val="80000"/>
            </a:schemeClr>
          </a:solidFill>
          <a:ln w="57150">
            <a:solidFill>
              <a:schemeClr val="tx1"/>
            </a:solidFill>
          </a:ln>
        </p:spPr>
        <p:txBody>
          <a:bodyPr/>
          <a:lstStyle/>
          <a:p>
            <a:r>
              <a:rPr lang="en-GB" b="1" dirty="0"/>
              <a:t>Why did people turn to extremists like the Nazis?</a:t>
            </a:r>
          </a:p>
        </p:txBody>
      </p:sp>
      <p:sp>
        <p:nvSpPr>
          <p:cNvPr id="3" name="Content Placeholder 2"/>
          <p:cNvSpPr>
            <a:spLocks noGrp="1"/>
          </p:cNvSpPr>
          <p:nvPr>
            <p:ph idx="1"/>
          </p:nvPr>
        </p:nvSpPr>
        <p:spPr>
          <a:xfrm>
            <a:off x="297288" y="1729358"/>
            <a:ext cx="7919434" cy="4769577"/>
          </a:xfrm>
          <a:solidFill>
            <a:schemeClr val="bg1"/>
          </a:solidFill>
          <a:ln w="57150">
            <a:solidFill>
              <a:schemeClr val="tx1"/>
            </a:solidFill>
          </a:ln>
        </p:spPr>
        <p:txBody>
          <a:bodyPr>
            <a:normAutofit/>
          </a:bodyPr>
          <a:lstStyle/>
          <a:p>
            <a:r>
              <a:rPr lang="en-GB" dirty="0"/>
              <a:t>Find out why people started supporting the Nazis – four reasons</a:t>
            </a:r>
          </a:p>
          <a:p>
            <a:endParaRPr lang="en-GB" dirty="0"/>
          </a:p>
          <a:p>
            <a:r>
              <a:rPr lang="en-GB" dirty="0"/>
              <a:t>Why are authoritarian/extremist governments more likely to cause conflict?</a:t>
            </a:r>
          </a:p>
          <a:p>
            <a:endParaRPr lang="en-GB" dirty="0"/>
          </a:p>
          <a:p>
            <a:r>
              <a:rPr lang="en-GB" dirty="0"/>
              <a:t>How did the Great Depression affect the League of Nations?</a:t>
            </a:r>
          </a:p>
          <a:p>
            <a:endParaRPr lang="en-GB" dirty="0"/>
          </a:p>
        </p:txBody>
      </p:sp>
      <p:sp>
        <p:nvSpPr>
          <p:cNvPr id="4" name="AutoShape 2" descr="Image result for unemployed germans 1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457" y="1854558"/>
            <a:ext cx="3606540" cy="249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34457" y="4765183"/>
            <a:ext cx="3606540" cy="1631216"/>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i="1" dirty="0"/>
              <a:t>“Thousands of factories closed their doors…All fellow citizens yearned for better times…I had lost all I possessed…I joined the Nazi Party”</a:t>
            </a:r>
          </a:p>
        </p:txBody>
      </p:sp>
    </p:spTree>
    <p:extLst>
      <p:ext uri="{BB962C8B-B14F-4D97-AF65-F5344CB8AC3E}">
        <p14:creationId xmlns:p14="http://schemas.microsoft.com/office/powerpoint/2010/main" val="152802750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365125"/>
            <a:ext cx="6281522" cy="1325563"/>
          </a:xfrm>
          <a:solidFill>
            <a:schemeClr val="accent5">
              <a:lumMod val="20000"/>
              <a:lumOff val="80000"/>
            </a:schemeClr>
          </a:solidFill>
          <a:ln w="57150">
            <a:solidFill>
              <a:schemeClr val="tx1"/>
            </a:solidFill>
          </a:ln>
        </p:spPr>
        <p:txBody>
          <a:bodyPr/>
          <a:lstStyle/>
          <a:p>
            <a:r>
              <a:rPr lang="en-GB" b="1" dirty="0"/>
              <a:t>Practice question (</a:t>
            </a:r>
            <a:r>
              <a:rPr lang="en-GB" b="1" dirty="0" err="1"/>
              <a:t>pg</a:t>
            </a:r>
            <a:r>
              <a:rPr lang="en-GB" b="1" dirty="0"/>
              <a:t> 41)</a:t>
            </a:r>
          </a:p>
        </p:txBody>
      </p:sp>
      <p:sp>
        <p:nvSpPr>
          <p:cNvPr id="3" name="Content Placeholder 2"/>
          <p:cNvSpPr>
            <a:spLocks noGrp="1"/>
          </p:cNvSpPr>
          <p:nvPr>
            <p:ph idx="1"/>
          </p:nvPr>
        </p:nvSpPr>
        <p:spPr>
          <a:xfrm>
            <a:off x="297288" y="2147597"/>
            <a:ext cx="6216054" cy="1383394"/>
          </a:xfrm>
          <a:solidFill>
            <a:schemeClr val="bg1"/>
          </a:solidFill>
          <a:ln w="57150">
            <a:solidFill>
              <a:schemeClr val="tx1"/>
            </a:solidFill>
          </a:ln>
        </p:spPr>
        <p:txBody>
          <a:bodyPr>
            <a:normAutofit/>
          </a:bodyPr>
          <a:lstStyle/>
          <a:p>
            <a:pPr marL="0" indent="0">
              <a:buNone/>
            </a:pPr>
            <a:r>
              <a:rPr lang="en-GB" dirty="0"/>
              <a:t>How useful are </a:t>
            </a:r>
            <a:r>
              <a:rPr lang="en-GB" b="1" dirty="0"/>
              <a:t>Sources A and B </a:t>
            </a:r>
            <a:r>
              <a:rPr lang="en-GB" dirty="0"/>
              <a:t>to an historian studying the impact of the Depression on Germany? 12 marks.</a:t>
            </a:r>
            <a:endParaRPr lang="en-GB" b="1" dirty="0"/>
          </a:p>
          <a:p>
            <a:endParaRPr lang="en-GB" dirty="0"/>
          </a:p>
        </p:txBody>
      </p:sp>
      <p:sp>
        <p:nvSpPr>
          <p:cNvPr id="4" name="AutoShape 2" descr="Image result for unemployed germans 1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39" y="365125"/>
            <a:ext cx="5031545" cy="348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0375" y="3987900"/>
            <a:ext cx="9949717" cy="2677656"/>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i="1" dirty="0"/>
              <a:t>See page 41 for caption: </a:t>
            </a:r>
            <a:r>
              <a:rPr lang="en-GB" sz="2800" i="1" dirty="0"/>
              <a:t>“Thousands of factories closed their doors. Hunger was the daily companion of the German working man. Many an honest working man had to resort to theft to obtain food. All fellow citizens yearned for better times. As for me, like many another, I had lost all I possessed, so early in 1930, I joined the Nazi Party”</a:t>
            </a:r>
          </a:p>
        </p:txBody>
      </p:sp>
    </p:spTree>
    <p:extLst>
      <p:ext uri="{BB962C8B-B14F-4D97-AF65-F5344CB8AC3E}">
        <p14:creationId xmlns:p14="http://schemas.microsoft.com/office/powerpoint/2010/main" val="14362272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365125"/>
            <a:ext cx="6281522" cy="1325563"/>
          </a:xfrm>
          <a:solidFill>
            <a:schemeClr val="accent5">
              <a:lumMod val="20000"/>
              <a:lumOff val="80000"/>
            </a:schemeClr>
          </a:solidFill>
          <a:ln w="57150">
            <a:solidFill>
              <a:schemeClr val="tx1"/>
            </a:solidFill>
          </a:ln>
        </p:spPr>
        <p:txBody>
          <a:bodyPr/>
          <a:lstStyle/>
          <a:p>
            <a:r>
              <a:rPr lang="en-GB" b="1" dirty="0"/>
              <a:t>Practice question (</a:t>
            </a:r>
            <a:r>
              <a:rPr lang="en-GB" b="1" dirty="0" err="1"/>
              <a:t>pg</a:t>
            </a:r>
            <a:r>
              <a:rPr lang="en-GB" b="1" dirty="0"/>
              <a:t> 41)</a:t>
            </a:r>
          </a:p>
        </p:txBody>
      </p:sp>
      <p:sp>
        <p:nvSpPr>
          <p:cNvPr id="3" name="Content Placeholder 2"/>
          <p:cNvSpPr>
            <a:spLocks noGrp="1"/>
          </p:cNvSpPr>
          <p:nvPr>
            <p:ph idx="1"/>
          </p:nvPr>
        </p:nvSpPr>
        <p:spPr>
          <a:xfrm>
            <a:off x="297287" y="2147596"/>
            <a:ext cx="10464497" cy="4379813"/>
          </a:xfrm>
          <a:solidFill>
            <a:schemeClr val="bg1"/>
          </a:solidFill>
          <a:ln w="57150">
            <a:solidFill>
              <a:schemeClr val="tx1"/>
            </a:solidFill>
          </a:ln>
        </p:spPr>
        <p:txBody>
          <a:bodyPr>
            <a:normAutofit/>
          </a:bodyPr>
          <a:lstStyle/>
          <a:p>
            <a:pPr marL="0" indent="0">
              <a:buNone/>
            </a:pPr>
            <a:r>
              <a:rPr lang="en-GB" dirty="0"/>
              <a:t>How useful are </a:t>
            </a:r>
            <a:r>
              <a:rPr lang="en-GB" b="1" dirty="0"/>
              <a:t>Sources A and B </a:t>
            </a:r>
            <a:r>
              <a:rPr lang="en-GB" dirty="0"/>
              <a:t>to an historian studying the impact of the Depression on Germany? 12 marks.</a:t>
            </a:r>
          </a:p>
          <a:p>
            <a:pPr marL="0" indent="0">
              <a:buNone/>
            </a:pPr>
            <a:endParaRPr lang="en-GB" b="1" dirty="0"/>
          </a:p>
          <a:p>
            <a:pPr marL="0" indent="0">
              <a:buNone/>
            </a:pPr>
            <a:r>
              <a:rPr lang="en-GB" dirty="0"/>
              <a:t>Source A is useful because it shows… The Depression caused….. Therefore people….</a:t>
            </a:r>
          </a:p>
          <a:p>
            <a:pPr marL="0" indent="0">
              <a:buNone/>
            </a:pPr>
            <a:r>
              <a:rPr lang="en-GB" dirty="0"/>
              <a:t>Source B is also useful because it says….</a:t>
            </a:r>
          </a:p>
          <a:p>
            <a:pPr marL="0" indent="0">
              <a:buNone/>
            </a:pPr>
            <a:r>
              <a:rPr lang="en-GB" dirty="0"/>
              <a:t>In conclusion, these sources are completely/partly/somewhat useful because…However, they do not show…</a:t>
            </a:r>
          </a:p>
          <a:p>
            <a:endParaRPr lang="en-GB" dirty="0"/>
          </a:p>
        </p:txBody>
      </p:sp>
      <p:sp>
        <p:nvSpPr>
          <p:cNvPr id="4" name="AutoShape 2" descr="Image result for unemployed germans 1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9874131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2"/>
            <a:ext cx="10922392" cy="1155409"/>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a:bodyPr>
          <a:lstStyle/>
          <a:p>
            <a:r>
              <a:rPr lang="en-GB" sz="4000" dirty="0"/>
              <a:t>How to structure your answer</a:t>
            </a:r>
          </a:p>
        </p:txBody>
      </p:sp>
      <p:sp>
        <p:nvSpPr>
          <p:cNvPr id="11" name="Content Placeholder 2"/>
          <p:cNvSpPr txBox="1">
            <a:spLocks/>
          </p:cNvSpPr>
          <p:nvPr/>
        </p:nvSpPr>
        <p:spPr>
          <a:xfrm>
            <a:off x="261422" y="1510748"/>
            <a:ext cx="11471031" cy="4732743"/>
          </a:xfrm>
          <a:prstGeom prst="rect">
            <a:avLst/>
          </a:prstGeom>
          <a:solidFill>
            <a:schemeClr val="bg1"/>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i="1" u="sng" dirty="0"/>
              <a:t>Paragraph one:</a:t>
            </a:r>
          </a:p>
          <a:p>
            <a:pPr marL="0" indent="0">
              <a:buNone/>
            </a:pPr>
            <a:r>
              <a:rPr lang="en-GB" sz="3000" b="1" dirty="0"/>
              <a:t>The Versailles Peace settlement was affected by the fact that the war was mainly fought in France because </a:t>
            </a:r>
            <a:r>
              <a:rPr lang="en-GB" sz="3000" dirty="0"/>
              <a:t>Clemenceau was under pressure by…………. There had been much damage such as……… which meant the French people wanted…………………</a:t>
            </a:r>
          </a:p>
          <a:p>
            <a:pPr marL="0" indent="0">
              <a:buNone/>
            </a:pPr>
            <a:r>
              <a:rPr lang="en-GB" sz="3000" i="1" u="sng" dirty="0"/>
              <a:t>Paragraph two: </a:t>
            </a:r>
          </a:p>
          <a:p>
            <a:pPr marL="0" indent="0">
              <a:buNone/>
            </a:pPr>
            <a:r>
              <a:rPr lang="en-GB" sz="3000" b="1" dirty="0"/>
              <a:t>The settlement was also affected by the war being fought mainly in France because </a:t>
            </a:r>
            <a:r>
              <a:rPr lang="en-GB" sz="3000" dirty="0"/>
              <a:t>Clemenceau wanted to……………. Germany so they couldn’t…………………. This is reflected in the terms about Germany’s military, which meant………………………………..</a:t>
            </a:r>
          </a:p>
          <a:p>
            <a:pPr marL="0" indent="0">
              <a:buNone/>
            </a:pPr>
            <a:endParaRPr lang="en-GB" sz="3000" dirty="0"/>
          </a:p>
        </p:txBody>
      </p:sp>
    </p:spTree>
    <p:extLst>
      <p:ext uri="{BB962C8B-B14F-4D97-AF65-F5344CB8AC3E}">
        <p14:creationId xmlns:p14="http://schemas.microsoft.com/office/powerpoint/2010/main" val="109352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GB" dirty="0"/>
              <a:t>  </a:t>
            </a:r>
            <a:r>
              <a:rPr lang="en-GB" b="1" u="sng" dirty="0"/>
              <a:t>The Manchurian Crisis</a:t>
            </a:r>
            <a:endParaRPr lang="en-GB" sz="3600" b="1" dirty="0"/>
          </a:p>
        </p:txBody>
      </p:sp>
      <p:sp>
        <p:nvSpPr>
          <p:cNvPr id="3" name="Subtitle 2"/>
          <p:cNvSpPr>
            <a:spLocks noGrp="1"/>
          </p:cNvSpPr>
          <p:nvPr>
            <p:ph sz="half" idx="1"/>
          </p:nvPr>
        </p:nvSpPr>
        <p:spPr/>
        <p:txBody>
          <a:bodyPr>
            <a:normAutofit/>
          </a:bodyPr>
          <a:lstStyle/>
          <a:p>
            <a:r>
              <a:rPr lang="en-GB" dirty="0"/>
              <a:t>Lesson aim :</a:t>
            </a:r>
          </a:p>
          <a:p>
            <a:r>
              <a:rPr lang="en-GB" dirty="0"/>
              <a:t>Explain why Japan wanted to control Manchuria</a:t>
            </a:r>
          </a:p>
          <a:p>
            <a:endParaRPr lang="en-GB" dirty="0"/>
          </a:p>
          <a:p>
            <a:endParaRPr lang="en-GB" altLang="en-US" dirty="0"/>
          </a:p>
          <a:p>
            <a:endParaRPr lang="en-GB" dirty="0"/>
          </a:p>
          <a:p>
            <a:endParaRPr lang="en-GB" dirty="0"/>
          </a:p>
        </p:txBody>
      </p:sp>
      <p:sp>
        <p:nvSpPr>
          <p:cNvPr id="4" name="Content Placeholder 3"/>
          <p:cNvSpPr>
            <a:spLocks noGrp="1"/>
          </p:cNvSpPr>
          <p:nvPr>
            <p:ph sz="half" idx="2"/>
          </p:nvPr>
        </p:nvSpPr>
        <p:spPr>
          <a:xfrm>
            <a:off x="6106099" y="1825625"/>
            <a:ext cx="5181600" cy="4351338"/>
          </a:xfrm>
        </p:spPr>
        <p:txBody>
          <a:bodyPr>
            <a:normAutofit/>
          </a:bodyPr>
          <a:lstStyle/>
          <a:p>
            <a:r>
              <a:rPr lang="en-GB" dirty="0"/>
              <a:t>Learning outcome : </a:t>
            </a:r>
          </a:p>
          <a:p>
            <a:r>
              <a:rPr lang="en-GB" dirty="0"/>
              <a:t>Describe the methods the Japanese army used to take over the area</a:t>
            </a:r>
          </a:p>
          <a:p>
            <a:endParaRPr lang="en-GB" dirty="0"/>
          </a:p>
        </p:txBody>
      </p:sp>
    </p:spTree>
    <p:extLst>
      <p:ext uri="{BB962C8B-B14F-4D97-AF65-F5344CB8AC3E}">
        <p14:creationId xmlns:p14="http://schemas.microsoft.com/office/powerpoint/2010/main" val="110402548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nchu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484" y="143863"/>
            <a:ext cx="8811503" cy="660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92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League’s biggest test so far</a:t>
            </a:r>
          </a:p>
        </p:txBody>
      </p:sp>
      <p:sp>
        <p:nvSpPr>
          <p:cNvPr id="3" name="Content Placeholder 2"/>
          <p:cNvSpPr>
            <a:spLocks noGrp="1"/>
          </p:cNvSpPr>
          <p:nvPr>
            <p:ph idx="1"/>
          </p:nvPr>
        </p:nvSpPr>
        <p:spPr>
          <a:xfrm>
            <a:off x="148883" y="1881895"/>
            <a:ext cx="8418342" cy="4351338"/>
          </a:xfrm>
        </p:spPr>
        <p:txBody>
          <a:bodyPr>
            <a:normAutofit lnSpcReduction="10000"/>
          </a:bodyPr>
          <a:lstStyle/>
          <a:p>
            <a:pPr marL="0" indent="0">
              <a:buNone/>
            </a:pPr>
            <a:r>
              <a:rPr lang="en-GB" dirty="0"/>
              <a:t>Manchuria is a region of China on the north-eastern coast.</a:t>
            </a:r>
          </a:p>
          <a:p>
            <a:pPr marL="0" indent="0">
              <a:buNone/>
            </a:pPr>
            <a:r>
              <a:rPr lang="en-GB" dirty="0"/>
              <a:t>It has many natural resources like coal and iron ore.</a:t>
            </a:r>
          </a:p>
          <a:p>
            <a:pPr marL="0" indent="0">
              <a:buNone/>
            </a:pPr>
            <a:r>
              <a:rPr lang="en-GB" dirty="0"/>
              <a:t>Japan and Russia had factories there in the 1930s.</a:t>
            </a:r>
          </a:p>
          <a:p>
            <a:pPr marL="0" indent="0">
              <a:buNone/>
            </a:pPr>
            <a:r>
              <a:rPr lang="en-GB" dirty="0"/>
              <a:t>Japan was friendly towards the area because of this.</a:t>
            </a:r>
          </a:p>
          <a:p>
            <a:pPr marL="0" indent="0">
              <a:buNone/>
            </a:pPr>
            <a:endParaRPr lang="en-GB" dirty="0"/>
          </a:p>
          <a:p>
            <a:pPr marL="0" indent="0">
              <a:buNone/>
            </a:pPr>
            <a:r>
              <a:rPr lang="en-GB" dirty="0"/>
              <a:t>In the 1930s, China was divided and weak.</a:t>
            </a:r>
          </a:p>
          <a:p>
            <a:pPr marL="0" indent="0">
              <a:buNone/>
            </a:pPr>
            <a:r>
              <a:rPr lang="en-GB" dirty="0"/>
              <a:t>The country was split into many regions.</a:t>
            </a:r>
          </a:p>
          <a:p>
            <a:pPr marL="0" indent="0">
              <a:buNone/>
            </a:pPr>
            <a:r>
              <a:rPr lang="en-GB" dirty="0"/>
              <a:t>The warlords in charge ignored the national government.</a:t>
            </a:r>
          </a:p>
        </p:txBody>
      </p:sp>
      <p:pic>
        <p:nvPicPr>
          <p:cNvPr id="1026" name="Picture 2" descr="Image result for manchu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441" y="1690688"/>
            <a:ext cx="4216887" cy="316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79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Wall_Street_Crash_WSPL3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1"/>
            <a:ext cx="374491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5"/>
          <p:cNvSpPr>
            <a:spLocks noChangeArrowheads="1"/>
          </p:cNvSpPr>
          <p:nvPr/>
        </p:nvSpPr>
        <p:spPr bwMode="auto">
          <a:xfrm rot="1813956">
            <a:off x="5448301" y="1"/>
            <a:ext cx="4968875" cy="4392613"/>
          </a:xfrm>
          <a:prstGeom prst="irregularSeal2">
            <a:avLst/>
          </a:prstGeom>
          <a:solidFill>
            <a:srgbClr val="F94D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4100" name="Text Box 6"/>
          <p:cNvSpPr txBox="1">
            <a:spLocks noChangeArrowheads="1"/>
          </p:cNvSpPr>
          <p:nvPr/>
        </p:nvSpPr>
        <p:spPr bwMode="auto">
          <a:xfrm>
            <a:off x="6240463" y="1412875"/>
            <a:ext cx="31686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a:t>IN 1929, THE AMERICAN STOCK MARKET CRASHED.</a:t>
            </a:r>
          </a:p>
          <a:p>
            <a:pPr algn="ctr" eaLnBrk="1" hangingPunct="1">
              <a:spcBef>
                <a:spcPct val="50000"/>
              </a:spcBef>
            </a:pPr>
            <a:endParaRPr lang="en-US" altLang="en-US" sz="2400" b="1"/>
          </a:p>
        </p:txBody>
      </p:sp>
      <p:sp>
        <p:nvSpPr>
          <p:cNvPr id="3079" name="Text Box 7"/>
          <p:cNvSpPr txBox="1">
            <a:spLocks noChangeArrowheads="1"/>
          </p:cNvSpPr>
          <p:nvPr/>
        </p:nvSpPr>
        <p:spPr bwMode="auto">
          <a:xfrm>
            <a:off x="5375276" y="4005263"/>
            <a:ext cx="47529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t>The USA stopped buying Japanese goods, </a:t>
            </a:r>
            <a:r>
              <a:rPr lang="en-GB" altLang="en-US" sz="2400" b="1">
                <a:solidFill>
                  <a:srgbClr val="F94D17"/>
                </a:solidFill>
              </a:rPr>
              <a:t>so</a:t>
            </a:r>
            <a:r>
              <a:rPr lang="en-GB" altLang="en-US" sz="2400"/>
              <a:t> the Japanese silk trade collapsed, </a:t>
            </a:r>
            <a:r>
              <a:rPr lang="en-GB" altLang="en-US" sz="2400" b="1">
                <a:solidFill>
                  <a:srgbClr val="F94D17"/>
                </a:solidFill>
              </a:rPr>
              <a:t>so</a:t>
            </a:r>
            <a:r>
              <a:rPr lang="en-GB" altLang="en-US" sz="2400"/>
              <a:t> Japan faced unemployment and starvation,</a:t>
            </a:r>
            <a:r>
              <a:rPr lang="en-GB" altLang="en-US" sz="2400" b="1">
                <a:solidFill>
                  <a:srgbClr val="F94D17"/>
                </a:solidFill>
              </a:rPr>
              <a:t> so</a:t>
            </a:r>
            <a:r>
              <a:rPr lang="en-GB" altLang="en-US" sz="2400"/>
              <a:t> the Japanese became aggressive.</a:t>
            </a:r>
            <a:endParaRPr lang="en-US" altLang="en-US" sz="2400"/>
          </a:p>
        </p:txBody>
      </p:sp>
    </p:spTree>
    <p:extLst>
      <p:ext uri="{BB962C8B-B14F-4D97-AF65-F5344CB8AC3E}">
        <p14:creationId xmlns:p14="http://schemas.microsoft.com/office/powerpoint/2010/main" val="321786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nchuri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601186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5"/>
          <p:cNvSpPr>
            <a:spLocks noChangeArrowheads="1" noChangeShapeType="1" noTextEdit="1"/>
          </p:cNvSpPr>
          <p:nvPr/>
        </p:nvSpPr>
        <p:spPr bwMode="auto">
          <a:xfrm rot="21110394">
            <a:off x="1992313" y="4230688"/>
            <a:ext cx="5397500" cy="12954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effectLst>
                  <a:outerShdw dist="35921" dir="2700000" algn="ctr" rotWithShape="0">
                    <a:schemeClr val="tx1"/>
                  </a:outerShdw>
                </a:effectLst>
                <a:latin typeface="Arial Black" panose="020B0A04020102020204" pitchFamily="34" charset="0"/>
              </a:rPr>
              <a:t>Why Manchuria?</a:t>
            </a:r>
          </a:p>
        </p:txBody>
      </p:sp>
      <p:sp>
        <p:nvSpPr>
          <p:cNvPr id="7174" name="Text Box 6"/>
          <p:cNvSpPr txBox="1">
            <a:spLocks noChangeArrowheads="1"/>
          </p:cNvSpPr>
          <p:nvPr/>
        </p:nvSpPr>
        <p:spPr bwMode="auto">
          <a:xfrm>
            <a:off x="7680325" y="260351"/>
            <a:ext cx="273685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GB" altLang="en-US" sz="2400" b="1"/>
              <a:t> Manchuria had raw materials like coal and iron.</a:t>
            </a:r>
          </a:p>
          <a:p>
            <a:pPr eaLnBrk="1" hangingPunct="1">
              <a:spcBef>
                <a:spcPct val="50000"/>
              </a:spcBef>
              <a:buFontTx/>
              <a:buChar char="•"/>
            </a:pPr>
            <a:r>
              <a:rPr lang="en-GB" altLang="en-US" sz="2400" b="1"/>
              <a:t> It had farmland.</a:t>
            </a:r>
          </a:p>
          <a:p>
            <a:pPr eaLnBrk="1" hangingPunct="1">
              <a:spcBef>
                <a:spcPct val="50000"/>
              </a:spcBef>
              <a:buFontTx/>
              <a:buChar char="•"/>
            </a:pPr>
            <a:r>
              <a:rPr lang="en-GB" altLang="en-US" sz="2400" b="1"/>
              <a:t> China was weak.</a:t>
            </a:r>
          </a:p>
          <a:p>
            <a:pPr eaLnBrk="1" hangingPunct="1">
              <a:spcBef>
                <a:spcPct val="50000"/>
              </a:spcBef>
              <a:buFontTx/>
              <a:buChar char="•"/>
            </a:pPr>
            <a:r>
              <a:rPr lang="en-GB" altLang="en-US" sz="2400" b="1"/>
              <a:t> Japan owned the railway line which went through Manchuria.</a:t>
            </a:r>
          </a:p>
          <a:p>
            <a:pPr eaLnBrk="1" hangingPunct="1">
              <a:spcBef>
                <a:spcPct val="50000"/>
              </a:spcBef>
              <a:buFontTx/>
              <a:buChar char="•"/>
            </a:pPr>
            <a:r>
              <a:rPr lang="en-GB" altLang="en-US" sz="2400" b="1"/>
              <a:t> Japan already had an army in Manchuria.</a:t>
            </a:r>
            <a:endParaRPr lang="en-US" altLang="en-US" sz="2400" b="1"/>
          </a:p>
        </p:txBody>
      </p:sp>
    </p:spTree>
    <p:extLst>
      <p:ext uri="{BB962C8B-B14F-4D97-AF65-F5344CB8AC3E}">
        <p14:creationId xmlns:p14="http://schemas.microsoft.com/office/powerpoint/2010/main" val="68625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46" y="184821"/>
            <a:ext cx="11074758" cy="1325563"/>
          </a:xfrm>
        </p:spPr>
        <p:txBody>
          <a:bodyPr>
            <a:normAutofit/>
          </a:bodyPr>
          <a:lstStyle/>
          <a:p>
            <a:r>
              <a:rPr lang="en-GB" dirty="0"/>
              <a:t>What happened? </a:t>
            </a:r>
            <a:r>
              <a:rPr lang="en-GB" sz="2400" dirty="0">
                <a:hlinkClick r:id="rId2"/>
              </a:rPr>
              <a:t>https://www.youtube.com/watch?v=8KdQX7M6q0A</a:t>
            </a:r>
            <a:endParaRPr lang="en-GB" dirty="0"/>
          </a:p>
        </p:txBody>
      </p:sp>
    </p:spTree>
    <p:extLst>
      <p:ext uri="{BB962C8B-B14F-4D97-AF65-F5344CB8AC3E}">
        <p14:creationId xmlns:p14="http://schemas.microsoft.com/office/powerpoint/2010/main" val="11044543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w="57150">
            <a:solidFill>
              <a:schemeClr val="tx1"/>
            </a:solidFill>
          </a:ln>
        </p:spPr>
        <p:txBody>
          <a:bodyPr/>
          <a:lstStyle/>
          <a:p>
            <a:r>
              <a:rPr lang="en-GB" dirty="0"/>
              <a:t>The Mukden Incident</a:t>
            </a:r>
          </a:p>
        </p:txBody>
      </p:sp>
      <p:sp>
        <p:nvSpPr>
          <p:cNvPr id="3" name="Content Placeholder 2"/>
          <p:cNvSpPr>
            <a:spLocks noGrp="1"/>
          </p:cNvSpPr>
          <p:nvPr>
            <p:ph idx="1"/>
          </p:nvPr>
        </p:nvSpPr>
        <p:spPr>
          <a:solidFill>
            <a:schemeClr val="bg1"/>
          </a:solidFill>
          <a:ln w="57150">
            <a:solidFill>
              <a:schemeClr val="tx1"/>
            </a:solidFill>
          </a:ln>
        </p:spPr>
        <p:txBody>
          <a:bodyPr/>
          <a:lstStyle/>
          <a:p>
            <a:r>
              <a:rPr lang="en-GB" dirty="0"/>
              <a:t>18</a:t>
            </a:r>
            <a:r>
              <a:rPr lang="en-GB" baseline="30000" dirty="0"/>
              <a:t>th</a:t>
            </a:r>
            <a:r>
              <a:rPr lang="en-GB" dirty="0"/>
              <a:t> September 1931 – there was an explosion on the South Manchurian Railway. The Japanese army said that Chinese soldiers had attacked the train and guards.</a:t>
            </a:r>
          </a:p>
          <a:p>
            <a:r>
              <a:rPr lang="en-GB" dirty="0"/>
              <a:t>China denied this but the Japanese army used it as an excuse to take over.</a:t>
            </a:r>
          </a:p>
          <a:p>
            <a:r>
              <a:rPr lang="en-GB" dirty="0"/>
              <a:t>The government wasn’t happy but had to go along with it.</a:t>
            </a:r>
          </a:p>
          <a:p>
            <a:r>
              <a:rPr lang="en-GB" dirty="0"/>
              <a:t>In 1932, the Japanese renamed Manchuria as Manchukuo. They put had ex-Chinese emperor in charge as a puppet ruler.</a:t>
            </a:r>
          </a:p>
        </p:txBody>
      </p:sp>
    </p:spTree>
    <p:extLst>
      <p:ext uri="{BB962C8B-B14F-4D97-AF65-F5344CB8AC3E}">
        <p14:creationId xmlns:p14="http://schemas.microsoft.com/office/powerpoint/2010/main" val="2063113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manchuriaa"/>
          <p:cNvPicPr>
            <a:picLocks noChangeAspect="1" noChangeArrowheads="1"/>
          </p:cNvPicPr>
          <p:nvPr/>
        </p:nvPicPr>
        <p:blipFill>
          <a:blip r:embed="rId3">
            <a:extLst>
              <a:ext uri="{28A0092B-C50C-407E-A947-70E740481C1C}">
                <a14:useLocalDpi xmlns:a14="http://schemas.microsoft.com/office/drawing/2010/main" val="0"/>
              </a:ext>
            </a:extLst>
          </a:blip>
          <a:srcRect l="22765" r="-235" b="35051"/>
          <a:stretch>
            <a:fillRect/>
          </a:stretch>
        </p:blipFill>
        <p:spPr bwMode="auto">
          <a:xfrm>
            <a:off x="3287713" y="692151"/>
            <a:ext cx="5472112"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5"/>
          <p:cNvSpPr>
            <a:spLocks noChangeArrowheads="1"/>
          </p:cNvSpPr>
          <p:nvPr/>
        </p:nvSpPr>
        <p:spPr bwMode="auto">
          <a:xfrm>
            <a:off x="1847851" y="2492375"/>
            <a:ext cx="3095625" cy="3024188"/>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a:t>In 1931 there </a:t>
            </a:r>
          </a:p>
          <a:p>
            <a:pPr algn="ctr" eaLnBrk="1" hangingPunct="1"/>
            <a:r>
              <a:rPr lang="en-GB" altLang="en-US" sz="2000"/>
              <a:t>was an explosion</a:t>
            </a:r>
          </a:p>
          <a:p>
            <a:pPr algn="ctr" eaLnBrk="1" hangingPunct="1"/>
            <a:r>
              <a:rPr lang="en-GB" altLang="en-US" sz="2000"/>
              <a:t>on a railway line </a:t>
            </a:r>
          </a:p>
          <a:p>
            <a:pPr algn="ctr" eaLnBrk="1" hangingPunct="1"/>
            <a:r>
              <a:rPr lang="en-GB" altLang="en-US" sz="2000"/>
              <a:t>at MUKDEN</a:t>
            </a:r>
            <a:endParaRPr lang="en-US" altLang="en-US" sz="2000"/>
          </a:p>
        </p:txBody>
      </p:sp>
      <p:sp>
        <p:nvSpPr>
          <p:cNvPr id="9222" name="Oval 6"/>
          <p:cNvSpPr>
            <a:spLocks noChangeArrowheads="1"/>
          </p:cNvSpPr>
          <p:nvPr/>
        </p:nvSpPr>
        <p:spPr bwMode="auto">
          <a:xfrm>
            <a:off x="4367214" y="2924175"/>
            <a:ext cx="1081087" cy="1009650"/>
          </a:xfrm>
          <a:prstGeom prst="ellipse">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223" name="AutoShape 7"/>
          <p:cNvSpPr>
            <a:spLocks noChangeArrowheads="1"/>
          </p:cNvSpPr>
          <p:nvPr/>
        </p:nvSpPr>
        <p:spPr bwMode="auto">
          <a:xfrm>
            <a:off x="7967663" y="333376"/>
            <a:ext cx="2449512" cy="1439863"/>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a:latin typeface="Comic Sans MS" panose="030F0702030302020204" pitchFamily="66" charset="0"/>
              </a:rPr>
              <a:t>The Japanese</a:t>
            </a:r>
          </a:p>
          <a:p>
            <a:pPr algn="ctr" eaLnBrk="1" hangingPunct="1"/>
            <a:r>
              <a:rPr lang="en-GB" altLang="en-US" sz="2000">
                <a:latin typeface="Comic Sans MS" panose="030F0702030302020204" pitchFamily="66" charset="0"/>
              </a:rPr>
              <a:t>blamed the</a:t>
            </a:r>
          </a:p>
          <a:p>
            <a:pPr algn="ctr" eaLnBrk="1" hangingPunct="1"/>
            <a:r>
              <a:rPr lang="en-GB" altLang="en-US" sz="2000">
                <a:latin typeface="Comic Sans MS" panose="030F0702030302020204" pitchFamily="66" charset="0"/>
              </a:rPr>
              <a:t>Chinese.</a:t>
            </a:r>
            <a:endParaRPr lang="en-US" altLang="en-US" sz="2000">
              <a:latin typeface="Comic Sans MS" panose="030F0702030302020204" pitchFamily="66" charset="0"/>
            </a:endParaRPr>
          </a:p>
        </p:txBody>
      </p:sp>
      <p:sp>
        <p:nvSpPr>
          <p:cNvPr id="9224" name="AutoShape 8"/>
          <p:cNvSpPr>
            <a:spLocks noChangeArrowheads="1"/>
          </p:cNvSpPr>
          <p:nvPr/>
        </p:nvSpPr>
        <p:spPr bwMode="auto">
          <a:xfrm>
            <a:off x="7967663" y="2060576"/>
            <a:ext cx="2449512" cy="1439863"/>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a:latin typeface="Comic Sans MS" panose="030F0702030302020204" pitchFamily="66" charset="0"/>
              </a:rPr>
              <a:t>The Chinese </a:t>
            </a:r>
          </a:p>
          <a:p>
            <a:pPr algn="ctr" eaLnBrk="1" hangingPunct="1"/>
            <a:r>
              <a:rPr lang="en-GB" altLang="en-US" sz="2000">
                <a:latin typeface="Comic Sans MS" panose="030F0702030302020204" pitchFamily="66" charset="0"/>
              </a:rPr>
              <a:t>claimed that they</a:t>
            </a:r>
          </a:p>
          <a:p>
            <a:pPr algn="ctr" eaLnBrk="1" hangingPunct="1"/>
            <a:r>
              <a:rPr lang="en-GB" altLang="en-US" sz="2000">
                <a:latin typeface="Comic Sans MS" panose="030F0702030302020204" pitchFamily="66" charset="0"/>
              </a:rPr>
              <a:t>were innocent.</a:t>
            </a:r>
            <a:endParaRPr lang="en-US" altLang="en-US" sz="2000">
              <a:latin typeface="Comic Sans MS" panose="030F0702030302020204" pitchFamily="66" charset="0"/>
            </a:endParaRPr>
          </a:p>
        </p:txBody>
      </p:sp>
      <p:sp>
        <p:nvSpPr>
          <p:cNvPr id="9225" name="AutoShape 9"/>
          <p:cNvSpPr>
            <a:spLocks noChangeArrowheads="1"/>
          </p:cNvSpPr>
          <p:nvPr/>
        </p:nvSpPr>
        <p:spPr bwMode="auto">
          <a:xfrm>
            <a:off x="7967663" y="3789363"/>
            <a:ext cx="2449512" cy="14398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a:latin typeface="Comic Sans MS" panose="030F0702030302020204" pitchFamily="66" charset="0"/>
              </a:rPr>
              <a:t>The Japanese</a:t>
            </a:r>
          </a:p>
          <a:p>
            <a:pPr algn="ctr" eaLnBrk="1" hangingPunct="1"/>
            <a:r>
              <a:rPr lang="en-GB" altLang="en-US" sz="2000">
                <a:latin typeface="Comic Sans MS" panose="030F0702030302020204" pitchFamily="66" charset="0"/>
              </a:rPr>
              <a:t>ignored them and</a:t>
            </a:r>
          </a:p>
          <a:p>
            <a:pPr algn="ctr" eaLnBrk="1" hangingPunct="1"/>
            <a:r>
              <a:rPr lang="en-GB" altLang="en-US" sz="2000">
                <a:latin typeface="Comic Sans MS" panose="030F0702030302020204" pitchFamily="66" charset="0"/>
              </a:rPr>
              <a:t>invaded Manchuria</a:t>
            </a:r>
            <a:endParaRPr lang="en-US" altLang="en-US" sz="2000">
              <a:latin typeface="Comic Sans MS" panose="030F0702030302020204" pitchFamily="66" charset="0"/>
            </a:endParaRPr>
          </a:p>
        </p:txBody>
      </p:sp>
    </p:spTree>
    <p:extLst>
      <p:ext uri="{BB962C8B-B14F-4D97-AF65-F5344CB8AC3E}">
        <p14:creationId xmlns:p14="http://schemas.microsoft.com/office/powerpoint/2010/main" val="760917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223"/>
                                        </p:tgtEl>
                                        <p:attrNameLst>
                                          <p:attrName>style.visibility</p:attrName>
                                        </p:attrNameLst>
                                      </p:cBhvr>
                                      <p:to>
                                        <p:strVal val="visible"/>
                                      </p:to>
                                    </p:set>
                                    <p:anim calcmode="lin" valueType="num">
                                      <p:cBhvr additive="base">
                                        <p:cTn id="16" dur="500" fill="hold"/>
                                        <p:tgtEl>
                                          <p:spTgt spid="9223"/>
                                        </p:tgtEl>
                                        <p:attrNameLst>
                                          <p:attrName>ppt_x</p:attrName>
                                        </p:attrNameLst>
                                      </p:cBhvr>
                                      <p:tavLst>
                                        <p:tav tm="0">
                                          <p:val>
                                            <p:strVal val="#ppt_x"/>
                                          </p:val>
                                        </p:tav>
                                        <p:tav tm="100000">
                                          <p:val>
                                            <p:strVal val="#ppt_x"/>
                                          </p:val>
                                        </p:tav>
                                      </p:tavLst>
                                    </p:anim>
                                    <p:anim calcmode="lin" valueType="num">
                                      <p:cBhvr additive="base">
                                        <p:cTn id="17"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24"/>
                                        </p:tgtEl>
                                        <p:attrNameLst>
                                          <p:attrName>style.visibility</p:attrName>
                                        </p:attrNameLst>
                                      </p:cBhvr>
                                      <p:to>
                                        <p:strVal val="visible"/>
                                      </p:to>
                                    </p:set>
                                    <p:anim calcmode="lin" valueType="num">
                                      <p:cBhvr additive="base">
                                        <p:cTn id="22" dur="500" fill="hold"/>
                                        <p:tgtEl>
                                          <p:spTgt spid="9224"/>
                                        </p:tgtEl>
                                        <p:attrNameLst>
                                          <p:attrName>ppt_x</p:attrName>
                                        </p:attrNameLst>
                                      </p:cBhvr>
                                      <p:tavLst>
                                        <p:tav tm="0">
                                          <p:val>
                                            <p:strVal val="#ppt_x"/>
                                          </p:val>
                                        </p:tav>
                                        <p:tav tm="100000">
                                          <p:val>
                                            <p:strVal val="#ppt_x"/>
                                          </p:val>
                                        </p:tav>
                                      </p:tavLst>
                                    </p:anim>
                                    <p:anim calcmode="lin" valueType="num">
                                      <p:cBhvr additive="base">
                                        <p:cTn id="23"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225"/>
                                        </p:tgtEl>
                                        <p:attrNameLst>
                                          <p:attrName>style.visibility</p:attrName>
                                        </p:attrNameLst>
                                      </p:cBhvr>
                                      <p:to>
                                        <p:strVal val="visible"/>
                                      </p:to>
                                    </p:set>
                                    <p:anim calcmode="lin" valueType="num">
                                      <p:cBhvr additive="base">
                                        <p:cTn id="28" dur="500" fill="hold"/>
                                        <p:tgtEl>
                                          <p:spTgt spid="9225"/>
                                        </p:tgtEl>
                                        <p:attrNameLst>
                                          <p:attrName>ppt_x</p:attrName>
                                        </p:attrNameLst>
                                      </p:cBhvr>
                                      <p:tavLst>
                                        <p:tav tm="0">
                                          <p:val>
                                            <p:strVal val="#ppt_x"/>
                                          </p:val>
                                        </p:tav>
                                        <p:tav tm="100000">
                                          <p:val>
                                            <p:strVal val="#ppt_x"/>
                                          </p:val>
                                        </p:tav>
                                      </p:tavLst>
                                    </p:anim>
                                    <p:anim calcmode="lin" valueType="num">
                                      <p:cBhvr additive="base">
                                        <p:cTn id="29"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P spid="9224" grpId="0" animBg="1"/>
      <p:bldP spid="92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467815"/>
            <a:ext cx="12046225" cy="5121244"/>
          </a:xfrm>
          <a:solidFill>
            <a:schemeClr val="bg1"/>
          </a:solidFill>
          <a:ln w="57150">
            <a:solidFill>
              <a:schemeClr val="tx1"/>
            </a:solidFill>
          </a:ln>
        </p:spPr>
        <p:txBody>
          <a:bodyPr>
            <a:normAutofit lnSpcReduction="10000"/>
          </a:bodyPr>
          <a:lstStyle/>
          <a:p>
            <a:r>
              <a:rPr lang="en-GB" dirty="0"/>
              <a:t>Explain why the League was not keen to be involved in the Manchurian Crisis. Give at least 2 reasons. </a:t>
            </a:r>
            <a:r>
              <a:rPr lang="en-GB" b="1" dirty="0"/>
              <a:t>The League didn’t want to fight; Too much confusion about what had happened.</a:t>
            </a:r>
            <a:endParaRPr lang="en-GB" dirty="0"/>
          </a:p>
          <a:p>
            <a:endParaRPr lang="en-GB" dirty="0"/>
          </a:p>
          <a:p>
            <a:r>
              <a:rPr lang="en-GB" dirty="0"/>
              <a:t>Why did economic sanctions not work? </a:t>
            </a:r>
            <a:r>
              <a:rPr lang="en-GB" b="1" dirty="0"/>
              <a:t>USA wasn’t in the League of Nations so continued buying from Japan</a:t>
            </a:r>
            <a:endParaRPr lang="en-GB" dirty="0"/>
          </a:p>
          <a:p>
            <a:r>
              <a:rPr lang="en-GB" dirty="0"/>
              <a:t>Why couldn’t the USSR (Communist Russia) help? </a:t>
            </a:r>
            <a:r>
              <a:rPr lang="en-GB" b="1" dirty="0"/>
              <a:t>They weren’t in the League of Nations</a:t>
            </a:r>
            <a:endParaRPr lang="en-GB" dirty="0"/>
          </a:p>
          <a:p>
            <a:r>
              <a:rPr lang="en-GB" dirty="0"/>
              <a:t>Why couldn’t Britain and France help? </a:t>
            </a:r>
            <a:r>
              <a:rPr lang="en-GB" b="1" dirty="0"/>
              <a:t>Couldn’t afford to send troops so far away</a:t>
            </a:r>
            <a:endParaRPr lang="en-GB" dirty="0"/>
          </a:p>
          <a:p>
            <a:r>
              <a:rPr lang="en-GB" dirty="0"/>
              <a:t>Why did this mean the end of the League? </a:t>
            </a:r>
            <a:r>
              <a:rPr lang="en-GB" b="1" dirty="0"/>
              <a:t>The League had failed – particularly bad as one of its own members had undermined the covenant</a:t>
            </a:r>
            <a:endParaRPr lang="en-GB" dirty="0"/>
          </a:p>
          <a:p>
            <a:endParaRPr lang="en-GB" dirty="0"/>
          </a:p>
          <a:p>
            <a:endParaRPr lang="en-GB" dirty="0"/>
          </a:p>
        </p:txBody>
      </p:sp>
    </p:spTree>
    <p:extLst>
      <p:ext uri="{BB962C8B-B14F-4D97-AF65-F5344CB8AC3E}">
        <p14:creationId xmlns:p14="http://schemas.microsoft.com/office/powerpoint/2010/main" val="29656336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a:ln w="57150">
            <a:solidFill>
              <a:schemeClr val="tx1"/>
            </a:solidFill>
          </a:ln>
        </p:spPr>
        <p:txBody>
          <a:bodyPr/>
          <a:lstStyle/>
          <a:p>
            <a:pPr algn="l" eaLnBrk="1" hangingPunct="1"/>
            <a:r>
              <a:rPr lang="en-GB" altLang="en-US" sz="4000" dirty="0"/>
              <a:t>Why was the invasion of Manchuria important?</a:t>
            </a:r>
            <a:endParaRPr lang="en-US" altLang="en-US" sz="4000" dirty="0"/>
          </a:p>
        </p:txBody>
      </p:sp>
      <p:sp>
        <p:nvSpPr>
          <p:cNvPr id="22531" name="Rectangle 3"/>
          <p:cNvSpPr>
            <a:spLocks noGrp="1" noChangeArrowheads="1"/>
          </p:cNvSpPr>
          <p:nvPr>
            <p:ph type="body" idx="1"/>
          </p:nvPr>
        </p:nvSpPr>
        <p:spPr>
          <a:solidFill>
            <a:schemeClr val="bg1"/>
          </a:solidFill>
          <a:ln w="57150">
            <a:solidFill>
              <a:schemeClr val="tx1"/>
            </a:solidFill>
          </a:ln>
        </p:spPr>
        <p:txBody>
          <a:bodyPr/>
          <a:lstStyle/>
          <a:p>
            <a:pPr eaLnBrk="1" hangingPunct="1">
              <a:lnSpc>
                <a:spcPct val="90000"/>
              </a:lnSpc>
            </a:pPr>
            <a:r>
              <a:rPr lang="en-GB" altLang="en-US" b="1" dirty="0"/>
              <a:t>It showed that the League was powerless if challenged by a great power.</a:t>
            </a:r>
          </a:p>
          <a:p>
            <a:pPr eaLnBrk="1" hangingPunct="1">
              <a:lnSpc>
                <a:spcPct val="90000"/>
              </a:lnSpc>
            </a:pPr>
            <a:r>
              <a:rPr lang="en-GB" altLang="en-US" b="1" dirty="0"/>
              <a:t>It showed that even the most important members of the League could ignore its demands.</a:t>
            </a:r>
          </a:p>
          <a:p>
            <a:pPr eaLnBrk="1" hangingPunct="1">
              <a:lnSpc>
                <a:spcPct val="90000"/>
              </a:lnSpc>
            </a:pPr>
            <a:r>
              <a:rPr lang="en-GB" altLang="en-US" b="1" dirty="0"/>
              <a:t>It showed how slow the League had been to make decisions.</a:t>
            </a:r>
          </a:p>
          <a:p>
            <a:pPr eaLnBrk="1" hangingPunct="1">
              <a:lnSpc>
                <a:spcPct val="90000"/>
              </a:lnSpc>
            </a:pPr>
            <a:r>
              <a:rPr lang="en-GB" altLang="en-US" b="1" dirty="0"/>
              <a:t>It set a precedent. From now on, the aggressive powers would see that the League was powerless to act.</a:t>
            </a:r>
            <a:endParaRPr lang="en-US" altLang="en-US" b="1" dirty="0"/>
          </a:p>
        </p:txBody>
      </p:sp>
    </p:spTree>
    <p:extLst>
      <p:ext uri="{BB962C8B-B14F-4D97-AF65-F5344CB8AC3E}">
        <p14:creationId xmlns:p14="http://schemas.microsoft.com/office/powerpoint/2010/main" val="3011699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additive="base">
                                        <p:cTn id="7" dur="500" fill="hold"/>
                                        <p:tgtEl>
                                          <p:spTgt spid="2253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bg/>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bg/>
                                          </p:spTgt>
                                        </p:tgtEl>
                                        <p:attrNameLst>
                                          <p:attrName>ppt_c</p:attrName>
                                        </p:attrNameLst>
                                      </p:cBhvr>
                                      <p:to>
                                        <a:srgbClr val="0000F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rgbClr val="0000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additive="base">
                                        <p:cTn id="19"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rgbClr val="0000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additive="base">
                                        <p:cTn id="2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rgbClr val="0000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additive="base">
                                        <p:cTn id="3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rgbClr val="000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2"/>
            <a:ext cx="10922392" cy="1155409"/>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a:bodyPr>
          <a:lstStyle/>
          <a:p>
            <a:r>
              <a:rPr lang="en-GB" sz="4000" dirty="0"/>
              <a:t>Model answer</a:t>
            </a:r>
          </a:p>
        </p:txBody>
      </p:sp>
      <p:sp>
        <p:nvSpPr>
          <p:cNvPr id="11" name="Content Placeholder 2"/>
          <p:cNvSpPr txBox="1">
            <a:spLocks/>
          </p:cNvSpPr>
          <p:nvPr/>
        </p:nvSpPr>
        <p:spPr>
          <a:xfrm>
            <a:off x="261422" y="1510748"/>
            <a:ext cx="11471031" cy="4732743"/>
          </a:xfrm>
          <a:prstGeom prst="rect">
            <a:avLst/>
          </a:prstGeom>
          <a:solidFill>
            <a:schemeClr val="bg1"/>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b="1" dirty="0"/>
              <a:t>The Versailles Peace settlement was affected by the fact that the war was mainly fought in France because </a:t>
            </a:r>
            <a:r>
              <a:rPr lang="en-GB" sz="3000" dirty="0"/>
              <a:t>Clemenceau was under pressure by the French people. There had been much damage such as farmland, factories and railways being destroyed, as well as huge loss of life, which meant the French people wanted revenge. </a:t>
            </a:r>
          </a:p>
          <a:p>
            <a:pPr marL="0" indent="0">
              <a:buNone/>
            </a:pPr>
            <a:r>
              <a:rPr lang="en-GB" sz="3000" b="1" dirty="0"/>
              <a:t>The settlement was also affected by the war being fought mainly in  France because </a:t>
            </a:r>
            <a:r>
              <a:rPr lang="en-GB" sz="3000" dirty="0"/>
              <a:t>Clemenceau wanted to cripple Germany so they couldn’t ever attack France again This is reflected in the terms about Germany’s military, which meant they weren’t able to put troops in the Rhineland and their army had to be reduced to 100,000 men.</a:t>
            </a:r>
          </a:p>
          <a:p>
            <a:pPr marL="0" indent="0">
              <a:buNone/>
            </a:pPr>
            <a:endParaRPr lang="en-GB" sz="3000" dirty="0"/>
          </a:p>
        </p:txBody>
      </p:sp>
    </p:spTree>
    <p:extLst>
      <p:ext uri="{BB962C8B-B14F-4D97-AF65-F5344CB8AC3E}">
        <p14:creationId xmlns:p14="http://schemas.microsoft.com/office/powerpoint/2010/main" val="2438181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can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403225"/>
            <a:ext cx="80645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7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6460" y="1621660"/>
            <a:ext cx="4421368" cy="1569660"/>
          </a:xfrm>
          <a:prstGeom prst="rect">
            <a:avLst/>
          </a:prstGeom>
          <a:noFill/>
        </p:spPr>
        <p:txBody>
          <a:bodyPr wrap="square" rtlCol="0">
            <a:spAutoFit/>
          </a:bodyPr>
          <a:lstStyle/>
          <a:p>
            <a:r>
              <a:rPr lang="en-GB" sz="3200" dirty="0"/>
              <a:t>Source A opposes the League of Nations. How do you know? 4 marks.</a:t>
            </a:r>
          </a:p>
        </p:txBody>
      </p:sp>
      <p:pic>
        <p:nvPicPr>
          <p:cNvPr id="1026" name="Picture 2" descr="Image result for trial by geneva"/>
          <p:cNvPicPr>
            <a:picLocks noChangeAspect="1" noChangeArrowheads="1"/>
          </p:cNvPicPr>
          <p:nvPr/>
        </p:nvPicPr>
        <p:blipFill rotWithShape="1">
          <a:blip r:embed="rId2">
            <a:extLst>
              <a:ext uri="{28A0092B-C50C-407E-A947-70E740481C1C}">
                <a14:useLocalDpi xmlns:a14="http://schemas.microsoft.com/office/drawing/2010/main" val="0"/>
              </a:ext>
            </a:extLst>
          </a:blip>
          <a:srcRect l="3685" t="3863" r="3961"/>
          <a:stretch/>
        </p:blipFill>
        <p:spPr bwMode="auto">
          <a:xfrm>
            <a:off x="52524" y="535577"/>
            <a:ext cx="7543936"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56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31" y="537443"/>
            <a:ext cx="11691257" cy="5878532"/>
          </a:xfrm>
          <a:prstGeom prst="rect">
            <a:avLst/>
          </a:prstGeom>
          <a:noFill/>
        </p:spPr>
        <p:txBody>
          <a:bodyPr wrap="square" rtlCol="0">
            <a:spAutoFit/>
          </a:bodyPr>
          <a:lstStyle/>
          <a:p>
            <a:r>
              <a:rPr lang="en-GB" sz="3200" dirty="0"/>
              <a:t>Write an account of how the invasion of Manchuria became an international crisis. (8 marks).</a:t>
            </a:r>
          </a:p>
          <a:p>
            <a:endParaRPr lang="en-GB" sz="2400" dirty="0"/>
          </a:p>
          <a:p>
            <a:r>
              <a:rPr lang="en-GB" sz="2400" b="1" dirty="0"/>
              <a:t>Paragraph 1:</a:t>
            </a:r>
            <a:endParaRPr lang="en-GB" sz="2400" dirty="0"/>
          </a:p>
          <a:p>
            <a:pPr lvl="0"/>
            <a:r>
              <a:rPr lang="en-GB" sz="2400" b="1" dirty="0"/>
              <a:t>Explain</a:t>
            </a:r>
            <a:r>
              <a:rPr lang="en-GB" sz="2400" dirty="0"/>
              <a:t> (briefly) </a:t>
            </a:r>
            <a:r>
              <a:rPr lang="en-GB" sz="2400" b="1" dirty="0"/>
              <a:t>what happened </a:t>
            </a:r>
            <a:r>
              <a:rPr lang="en-GB" sz="2400" dirty="0"/>
              <a:t>in the event that the question is asking about</a:t>
            </a:r>
          </a:p>
          <a:p>
            <a:pPr lvl="0"/>
            <a:r>
              <a:rPr lang="en-GB" sz="2400" b="1" dirty="0"/>
              <a:t>Explain why it is important</a:t>
            </a:r>
            <a:r>
              <a:rPr lang="en-GB" sz="2400" dirty="0"/>
              <a:t> – what could be/ were the </a:t>
            </a:r>
            <a:r>
              <a:rPr lang="en-GB" sz="2400" b="1" dirty="0"/>
              <a:t>consequences/ causes, what changed/ continued</a:t>
            </a:r>
            <a:r>
              <a:rPr lang="en-GB" sz="2400" dirty="0"/>
              <a:t>?</a:t>
            </a:r>
          </a:p>
          <a:p>
            <a:r>
              <a:rPr lang="en-GB" sz="2400" dirty="0"/>
              <a:t> </a:t>
            </a:r>
          </a:p>
          <a:p>
            <a:r>
              <a:rPr lang="en-GB" sz="2400" b="1" dirty="0"/>
              <a:t>Paragraph 2</a:t>
            </a:r>
            <a:r>
              <a:rPr lang="en-GB" sz="2400" dirty="0"/>
              <a:t>: </a:t>
            </a:r>
          </a:p>
          <a:p>
            <a:pPr lvl="0"/>
            <a:r>
              <a:rPr lang="en-GB" sz="2400" b="1" dirty="0"/>
              <a:t>Explain what happened next/ another cause another change/ continuity</a:t>
            </a:r>
            <a:r>
              <a:rPr lang="en-GB" sz="2400" dirty="0"/>
              <a:t>?</a:t>
            </a:r>
          </a:p>
          <a:p>
            <a:pPr lvl="0"/>
            <a:r>
              <a:rPr lang="en-GB" sz="2400" b="1" dirty="0"/>
              <a:t>Explain what impact this had</a:t>
            </a:r>
            <a:r>
              <a:rPr lang="en-GB" sz="2400" dirty="0"/>
              <a:t> on people or events?</a:t>
            </a:r>
          </a:p>
          <a:p>
            <a:pPr lvl="0"/>
            <a:r>
              <a:rPr lang="en-GB" sz="2400" b="1" dirty="0"/>
              <a:t>Explain what impact</a:t>
            </a:r>
            <a:r>
              <a:rPr lang="en-GB" sz="2400" dirty="0"/>
              <a:t> this had on the </a:t>
            </a:r>
            <a:r>
              <a:rPr lang="en-GB" sz="2400" b="1" dirty="0"/>
              <a:t>whole country</a:t>
            </a:r>
            <a:r>
              <a:rPr lang="en-GB" sz="2400" dirty="0"/>
              <a:t>?</a:t>
            </a:r>
          </a:p>
          <a:p>
            <a:r>
              <a:rPr lang="en-GB" sz="2400" dirty="0"/>
              <a:t> </a:t>
            </a:r>
          </a:p>
          <a:p>
            <a:r>
              <a:rPr lang="en-GB" sz="2400" dirty="0"/>
              <a:t>If you have time, do another paragraph with this structure.</a:t>
            </a:r>
          </a:p>
          <a:p>
            <a:endParaRPr lang="en-GB" sz="2400" dirty="0"/>
          </a:p>
        </p:txBody>
      </p:sp>
    </p:spTree>
    <p:extLst>
      <p:ext uri="{BB962C8B-B14F-4D97-AF65-F5344CB8AC3E}">
        <p14:creationId xmlns:p14="http://schemas.microsoft.com/office/powerpoint/2010/main" val="64020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Invasion of Abyssinia</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65049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rth east africa 1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009" y="323557"/>
            <a:ext cx="10129570" cy="621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88041"/>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57150">
            <a:solidFill>
              <a:schemeClr val="tx1"/>
            </a:solidFill>
          </a:ln>
        </p:spPr>
        <p:txBody>
          <a:bodyPr/>
          <a:lstStyle/>
          <a:p>
            <a:r>
              <a:rPr lang="en-GB" dirty="0"/>
              <a:t>How was the invasion made possible?</a:t>
            </a:r>
          </a:p>
        </p:txBody>
      </p:sp>
      <p:sp>
        <p:nvSpPr>
          <p:cNvPr id="3" name="Content Placeholder 2"/>
          <p:cNvSpPr>
            <a:spLocks noGrp="1"/>
          </p:cNvSpPr>
          <p:nvPr>
            <p:ph idx="1"/>
          </p:nvPr>
        </p:nvSpPr>
        <p:spPr>
          <a:xfrm>
            <a:off x="819773" y="1893586"/>
            <a:ext cx="10565151" cy="4351338"/>
          </a:xfrm>
          <a:solidFill>
            <a:schemeClr val="bg1"/>
          </a:solidFill>
          <a:ln w="57150">
            <a:solidFill>
              <a:schemeClr val="tx1"/>
            </a:solidFill>
          </a:ln>
        </p:spPr>
        <p:txBody>
          <a:bodyPr/>
          <a:lstStyle/>
          <a:p>
            <a:r>
              <a:rPr lang="en-GB" dirty="0"/>
              <a:t>After World War One, the people of Italy turned against their government.</a:t>
            </a:r>
          </a:p>
          <a:p>
            <a:r>
              <a:rPr lang="en-GB" dirty="0"/>
              <a:t>Benito Mussolini seized power in 1922.</a:t>
            </a:r>
          </a:p>
          <a:p>
            <a:r>
              <a:rPr lang="en-GB" dirty="0"/>
              <a:t>In the 1930s, the Great Depression hit Italy.</a:t>
            </a:r>
          </a:p>
          <a:p>
            <a:r>
              <a:rPr lang="en-GB" dirty="0"/>
              <a:t>Factories and businesses closed.</a:t>
            </a:r>
          </a:p>
          <a:p>
            <a:r>
              <a:rPr lang="en-GB" dirty="0"/>
              <a:t>Millions lost their jobs.</a:t>
            </a:r>
          </a:p>
          <a:p>
            <a:r>
              <a:rPr lang="en-GB" dirty="0"/>
              <a:t>Mussolini searched for ways to build a new ‘Roman Empire’ and distract his people from hardship.</a:t>
            </a:r>
          </a:p>
          <a:p>
            <a:r>
              <a:rPr lang="en-GB" dirty="0"/>
              <a:t>In 1935, he invaded Abyssinia (modern day Ethiopia).</a:t>
            </a:r>
          </a:p>
        </p:txBody>
      </p:sp>
    </p:spTree>
    <p:extLst>
      <p:ext uri="{BB962C8B-B14F-4D97-AF65-F5344CB8AC3E}">
        <p14:creationId xmlns:p14="http://schemas.microsoft.com/office/powerpoint/2010/main" val="23652161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57150">
            <a:solidFill>
              <a:schemeClr val="tx1"/>
            </a:solidFill>
          </a:ln>
        </p:spPr>
        <p:txBody>
          <a:bodyPr/>
          <a:lstStyle/>
          <a:p>
            <a:pPr algn="ctr"/>
            <a:r>
              <a:rPr lang="en-GB" b="1" u="sng" dirty="0"/>
              <a:t>Adding context</a:t>
            </a:r>
          </a:p>
        </p:txBody>
      </p:sp>
      <p:sp>
        <p:nvSpPr>
          <p:cNvPr id="3" name="Content Placeholder 2"/>
          <p:cNvSpPr>
            <a:spLocks noGrp="1"/>
          </p:cNvSpPr>
          <p:nvPr>
            <p:ph idx="1"/>
          </p:nvPr>
        </p:nvSpPr>
        <p:spPr>
          <a:solidFill>
            <a:schemeClr val="bg1"/>
          </a:solidFill>
          <a:ln w="57150">
            <a:solidFill>
              <a:schemeClr val="tx1"/>
            </a:solidFill>
          </a:ln>
        </p:spPr>
        <p:txBody>
          <a:bodyPr/>
          <a:lstStyle/>
          <a:p>
            <a:r>
              <a:rPr lang="en-GB" dirty="0">
                <a:hlinkClick r:id="rId2"/>
              </a:rPr>
              <a:t>http://www.bbc.co.uk/programmes/p00x6r7w</a:t>
            </a:r>
            <a:endParaRPr lang="en-GB" dirty="0"/>
          </a:p>
          <a:p>
            <a:endParaRPr lang="en-GB" dirty="0"/>
          </a:p>
          <a:p>
            <a:r>
              <a:rPr lang="en-GB" dirty="0"/>
              <a:t>Write down 4 things that you learn from this video about Mussolini and the invasion:</a:t>
            </a:r>
          </a:p>
          <a:p>
            <a:r>
              <a:rPr lang="en-GB" dirty="0"/>
              <a:t>1</a:t>
            </a:r>
          </a:p>
          <a:p>
            <a:r>
              <a:rPr lang="en-GB" dirty="0"/>
              <a:t>2</a:t>
            </a:r>
          </a:p>
          <a:p>
            <a:r>
              <a:rPr lang="en-GB" dirty="0"/>
              <a:t>3</a:t>
            </a:r>
          </a:p>
          <a:p>
            <a:r>
              <a:rPr lang="en-GB" dirty="0"/>
              <a:t>4</a:t>
            </a:r>
          </a:p>
          <a:p>
            <a:endParaRPr lang="en-GB" dirty="0"/>
          </a:p>
        </p:txBody>
      </p:sp>
    </p:spTree>
    <p:extLst>
      <p:ext uri="{BB962C8B-B14F-4D97-AF65-F5344CB8AC3E}">
        <p14:creationId xmlns:p14="http://schemas.microsoft.com/office/powerpoint/2010/main" val="4013795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076" y="430393"/>
            <a:ext cx="8074855" cy="6156690"/>
          </a:xfrm>
          <a:prstGeom prst="rect">
            <a:avLst/>
          </a:prstGeom>
        </p:spPr>
      </p:pic>
      <p:sp>
        <p:nvSpPr>
          <p:cNvPr id="3" name="TextBox 2"/>
          <p:cNvSpPr txBox="1"/>
          <p:nvPr/>
        </p:nvSpPr>
        <p:spPr>
          <a:xfrm>
            <a:off x="844708" y="1648496"/>
            <a:ext cx="2768958" cy="584775"/>
          </a:xfrm>
          <a:prstGeom prst="rect">
            <a:avLst/>
          </a:prstGeom>
          <a:noFill/>
          <a:ln w="57150">
            <a:solidFill>
              <a:schemeClr val="tx1"/>
            </a:solidFill>
          </a:ln>
        </p:spPr>
        <p:txBody>
          <a:bodyPr wrap="square" rtlCol="0">
            <a:spAutoFit/>
          </a:bodyPr>
          <a:lstStyle/>
          <a:p>
            <a:r>
              <a:rPr lang="en-GB" sz="3200" b="1" u="sng" dirty="0"/>
              <a:t>The Suez Canal</a:t>
            </a:r>
          </a:p>
        </p:txBody>
      </p:sp>
      <p:sp>
        <p:nvSpPr>
          <p:cNvPr id="4" name="Right Arrow 3"/>
          <p:cNvSpPr/>
          <p:nvPr/>
        </p:nvSpPr>
        <p:spPr>
          <a:xfrm rot="1204694">
            <a:off x="3606085" y="2327249"/>
            <a:ext cx="3181081" cy="518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8343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835965" y="1298715"/>
            <a:ext cx="5658678" cy="3604590"/>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p:cNvSpPr txBox="1"/>
          <p:nvPr/>
        </p:nvSpPr>
        <p:spPr>
          <a:xfrm>
            <a:off x="3468755" y="2303455"/>
            <a:ext cx="4055165" cy="1323439"/>
          </a:xfrm>
          <a:prstGeom prst="rect">
            <a:avLst/>
          </a:prstGeom>
          <a:noFill/>
        </p:spPr>
        <p:txBody>
          <a:bodyPr wrap="square" rtlCol="0">
            <a:spAutoFit/>
          </a:bodyPr>
          <a:lstStyle/>
          <a:p>
            <a:pPr algn="ctr"/>
            <a:r>
              <a:rPr lang="en-GB" sz="4000" dirty="0"/>
              <a:t>Why did Mussolini want Abyssinia?</a:t>
            </a:r>
          </a:p>
        </p:txBody>
      </p:sp>
      <p:cxnSp>
        <p:nvCxnSpPr>
          <p:cNvPr id="5" name="Straight Arrow Connector 4"/>
          <p:cNvCxnSpPr/>
          <p:nvPr/>
        </p:nvCxnSpPr>
        <p:spPr>
          <a:xfrm flipH="1" flipV="1">
            <a:off x="1563755" y="1408932"/>
            <a:ext cx="1497496" cy="99391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flipV="1">
            <a:off x="5761381" y="415341"/>
            <a:ext cx="33131" cy="98728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8666922" y="1647470"/>
            <a:ext cx="1378226" cy="75537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8156710" y="4329259"/>
            <a:ext cx="1610143" cy="69784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2176669" y="4567479"/>
            <a:ext cx="1292086" cy="64935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690151" y="5027102"/>
            <a:ext cx="71230" cy="12676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5374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pPr algn="ctr"/>
            <a:r>
              <a:rPr lang="en-GB" b="1" u="sng" dirty="0"/>
              <a:t>How did the League respond? </a:t>
            </a:r>
          </a:p>
        </p:txBody>
      </p:sp>
      <p:sp>
        <p:nvSpPr>
          <p:cNvPr id="3" name="Content Placeholder 2"/>
          <p:cNvSpPr>
            <a:spLocks noGrp="1"/>
          </p:cNvSpPr>
          <p:nvPr>
            <p:ph idx="1"/>
          </p:nvPr>
        </p:nvSpPr>
        <p:spPr>
          <a:xfrm>
            <a:off x="838200" y="1825624"/>
            <a:ext cx="10515600" cy="4911351"/>
          </a:xfrm>
          <a:solidFill>
            <a:schemeClr val="bg1"/>
          </a:solidFill>
          <a:ln w="57150">
            <a:solidFill>
              <a:schemeClr val="tx1"/>
            </a:solidFill>
          </a:ln>
        </p:spPr>
        <p:txBody>
          <a:bodyPr>
            <a:normAutofit fontScale="92500" lnSpcReduction="10000"/>
          </a:bodyPr>
          <a:lstStyle/>
          <a:p>
            <a:r>
              <a:rPr lang="en-GB" dirty="0"/>
              <a:t>Why was the Suez Canal important? </a:t>
            </a:r>
            <a:r>
              <a:rPr lang="en-GB" b="1" dirty="0"/>
              <a:t>It connected European countries to East Africa and Asia – cut the journey time down</a:t>
            </a:r>
            <a:endParaRPr lang="en-GB" dirty="0"/>
          </a:p>
          <a:p>
            <a:r>
              <a:rPr lang="en-GB" dirty="0"/>
              <a:t>Why wasn’t it closed during the Abyssinian crisis? </a:t>
            </a:r>
            <a:r>
              <a:rPr lang="en-GB" b="1" dirty="0"/>
              <a:t>The British and French wanted to keep Mussolini on side (they were worried about him teaming up with Hitler)</a:t>
            </a:r>
            <a:endParaRPr lang="en-GB" dirty="0"/>
          </a:p>
          <a:p>
            <a:r>
              <a:rPr lang="en-GB" dirty="0"/>
              <a:t>Why did trade sanctions fail? </a:t>
            </a:r>
            <a:r>
              <a:rPr lang="en-GB" b="1" dirty="0"/>
              <a:t>The most important goods like oil, steel, iron or coal, were not on the sanctions list</a:t>
            </a:r>
            <a:endParaRPr lang="en-GB" dirty="0"/>
          </a:p>
          <a:p>
            <a:r>
              <a:rPr lang="en-GB" dirty="0"/>
              <a:t>What were the terms of the Hoare-Laval Pact? </a:t>
            </a:r>
            <a:r>
              <a:rPr lang="en-GB" b="1" dirty="0"/>
              <a:t>Abyssinia would be halved, and they would keep the mountain regions but Italy would get the fertile regions (good for farming)</a:t>
            </a:r>
            <a:endParaRPr lang="en-GB" dirty="0"/>
          </a:p>
          <a:p>
            <a:r>
              <a:rPr lang="en-GB" dirty="0"/>
              <a:t>It didn’t get put into action but there were still consequences. What were they? </a:t>
            </a:r>
            <a:r>
              <a:rPr lang="en-GB" b="1" dirty="0"/>
              <a:t>Outrage against the British and French, and undermining the League’s authority</a:t>
            </a:r>
            <a:endParaRPr lang="en-GB" dirty="0"/>
          </a:p>
          <a:p>
            <a:endParaRPr lang="en-GB" dirty="0"/>
          </a:p>
        </p:txBody>
      </p:sp>
    </p:spTree>
    <p:extLst>
      <p:ext uri="{BB962C8B-B14F-4D97-AF65-F5344CB8AC3E}">
        <p14:creationId xmlns:p14="http://schemas.microsoft.com/office/powerpoint/2010/main" val="1065505490"/>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Treaty of Versailles</a:t>
            </a:r>
          </a:p>
        </p:txBody>
      </p:sp>
      <p:sp>
        <p:nvSpPr>
          <p:cNvPr id="3" name="Content Placeholder 2"/>
          <p:cNvSpPr>
            <a:spLocks noGrp="1"/>
          </p:cNvSpPr>
          <p:nvPr>
            <p:ph idx="1"/>
          </p:nvPr>
        </p:nvSpPr>
        <p:spPr/>
        <p:txBody>
          <a:bodyPr/>
          <a:lstStyle/>
          <a:p>
            <a:r>
              <a:rPr lang="en-GB" dirty="0"/>
              <a:t>Blame</a:t>
            </a:r>
          </a:p>
          <a:p>
            <a:r>
              <a:rPr lang="en-GB" dirty="0"/>
              <a:t>Reparations - £6.6 billion (mainly to France and Belgium)</a:t>
            </a:r>
          </a:p>
          <a:p>
            <a:r>
              <a:rPr lang="en-GB" dirty="0"/>
              <a:t>Army – 100,000 men, no submarines, no tanks, no air force, 6 battleships</a:t>
            </a:r>
          </a:p>
          <a:p>
            <a:r>
              <a:rPr lang="en-GB" dirty="0"/>
              <a:t>Territory – Rhineland is demilitarised; Alsace-Lorraine goes back to France; lose all of their colonies</a:t>
            </a:r>
          </a:p>
        </p:txBody>
      </p:sp>
    </p:spTree>
    <p:extLst>
      <p:ext uri="{BB962C8B-B14F-4D97-AF65-F5344CB8AC3E}">
        <p14:creationId xmlns:p14="http://schemas.microsoft.com/office/powerpoint/2010/main" val="1868883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question</a:t>
            </a:r>
          </a:p>
        </p:txBody>
      </p:sp>
      <p:sp>
        <p:nvSpPr>
          <p:cNvPr id="3" name="Content Placeholder 2"/>
          <p:cNvSpPr>
            <a:spLocks noGrp="1"/>
          </p:cNvSpPr>
          <p:nvPr>
            <p:ph idx="1"/>
          </p:nvPr>
        </p:nvSpPr>
        <p:spPr/>
        <p:txBody>
          <a:bodyPr/>
          <a:lstStyle/>
          <a:p>
            <a:r>
              <a:rPr lang="en-GB" dirty="0"/>
              <a:t>Write an account of why the invasion of Abyssinia became an international crisis (8 marks)</a:t>
            </a:r>
          </a:p>
        </p:txBody>
      </p:sp>
    </p:spTree>
    <p:extLst>
      <p:ext uri="{BB962C8B-B14F-4D97-AF65-F5344CB8AC3E}">
        <p14:creationId xmlns:p14="http://schemas.microsoft.com/office/powerpoint/2010/main" val="89693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r>
              <a:rPr lang="en-GB" dirty="0"/>
              <a:t>End of the League</a:t>
            </a:r>
          </a:p>
        </p:txBody>
      </p:sp>
      <p:graphicFrame>
        <p:nvGraphicFramePr>
          <p:cNvPr id="4" name="Table 3"/>
          <p:cNvGraphicFramePr>
            <a:graphicFrameLocks noGrp="1"/>
          </p:cNvGraphicFramePr>
          <p:nvPr>
            <p:extLst>
              <p:ext uri="{D42A27DB-BD31-4B8C-83A1-F6EECF244321}">
                <p14:modId xmlns:p14="http://schemas.microsoft.com/office/powerpoint/2010/main" val="2554276330"/>
              </p:ext>
            </p:extLst>
          </p:nvPr>
        </p:nvGraphicFramePr>
        <p:xfrm>
          <a:off x="457199" y="1110344"/>
          <a:ext cx="11364686" cy="5295060"/>
        </p:xfrm>
        <a:graphic>
          <a:graphicData uri="http://schemas.openxmlformats.org/drawingml/2006/table">
            <a:tbl>
              <a:tblPr firstRow="1" firstCol="1" bandRow="1">
                <a:tableStyleId>{5940675A-B579-460E-94D1-54222C63F5DA}</a:tableStyleId>
              </a:tblPr>
              <a:tblGrid>
                <a:gridCol w="2840640">
                  <a:extLst>
                    <a:ext uri="{9D8B030D-6E8A-4147-A177-3AD203B41FA5}">
                      <a16:colId xmlns:a16="http://schemas.microsoft.com/office/drawing/2014/main" val="3343941324"/>
                    </a:ext>
                  </a:extLst>
                </a:gridCol>
                <a:gridCol w="2840640">
                  <a:extLst>
                    <a:ext uri="{9D8B030D-6E8A-4147-A177-3AD203B41FA5}">
                      <a16:colId xmlns:a16="http://schemas.microsoft.com/office/drawing/2014/main" val="170453246"/>
                    </a:ext>
                  </a:extLst>
                </a:gridCol>
                <a:gridCol w="2841703">
                  <a:extLst>
                    <a:ext uri="{9D8B030D-6E8A-4147-A177-3AD203B41FA5}">
                      <a16:colId xmlns:a16="http://schemas.microsoft.com/office/drawing/2014/main" val="3011958304"/>
                    </a:ext>
                  </a:extLst>
                </a:gridCol>
                <a:gridCol w="2841703">
                  <a:extLst>
                    <a:ext uri="{9D8B030D-6E8A-4147-A177-3AD203B41FA5}">
                      <a16:colId xmlns:a16="http://schemas.microsoft.com/office/drawing/2014/main" val="3242843509"/>
                    </a:ext>
                  </a:extLst>
                </a:gridCol>
              </a:tblGrid>
              <a:tr h="2814168">
                <a:tc>
                  <a:txBody>
                    <a:bodyPr/>
                    <a:lstStyle/>
                    <a:p>
                      <a:pPr>
                        <a:lnSpc>
                          <a:spcPct val="115000"/>
                        </a:lnSpc>
                        <a:spcAft>
                          <a:spcPts val="0"/>
                        </a:spcAft>
                      </a:pPr>
                      <a:r>
                        <a:rPr lang="en-GB" sz="1600">
                          <a:effectLst/>
                        </a:rPr>
                        <a:t>The Depression meant people turned to extremist dictators such as Hitler and Mussolini, who were keen to invade other countries. Ultimately, this led to the Second World War, as Hitler invaded more and more countries without the League doing anything to stop him.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dirty="0">
                          <a:effectLst/>
                        </a:rPr>
                        <a:t>America refused to join, and other powerful countries such as Germany and the USSR were not allowed to join when the League was formed.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The League had some very ambitious plans and ideals – to stop war and make the world a better place. However, it could be argued that these plans were too ambitious and didn’t really stand a chance of succeeding.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The League only met once a year, the Council could veto proposals, and decisions had to be unanimous. This made decision-making slow.</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extLst>
                  <a:ext uri="{0D108BD9-81ED-4DB2-BD59-A6C34878D82A}">
                    <a16:rowId xmlns:a16="http://schemas.microsoft.com/office/drawing/2014/main" val="781300140"/>
                  </a:ext>
                </a:extLst>
              </a:tr>
              <a:tr h="1240446">
                <a:tc>
                  <a:txBody>
                    <a:bodyPr/>
                    <a:lstStyle/>
                    <a:p>
                      <a:pPr>
                        <a:lnSpc>
                          <a:spcPct val="115000"/>
                        </a:lnSpc>
                        <a:spcAft>
                          <a:spcPts val="0"/>
                        </a:spcAft>
                      </a:pPr>
                      <a:r>
                        <a:rPr lang="en-GB" sz="1600">
                          <a:effectLst/>
                        </a:rPr>
                        <a:t>The League’s structure was complex and there weren’t enough people to carry out decisions that were made.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dirty="0">
                          <a:effectLst/>
                        </a:rPr>
                        <a:t>Powerful countries weren’t scared of moral condemnation, so the League’s sanctions were useless.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The Great Depression meant countries were concerned with their own problems.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extLst>
                  <a:ext uri="{0D108BD9-81ED-4DB2-BD59-A6C34878D82A}">
                    <a16:rowId xmlns:a16="http://schemas.microsoft.com/office/drawing/2014/main" val="833351407"/>
                  </a:ext>
                </a:extLst>
              </a:tr>
              <a:tr h="1240446">
                <a:tc>
                  <a:txBody>
                    <a:bodyPr/>
                    <a:lstStyle/>
                    <a:p>
                      <a:pPr>
                        <a:lnSpc>
                          <a:spcPct val="115000"/>
                        </a:lnSpc>
                        <a:spcAft>
                          <a:spcPts val="0"/>
                        </a:spcAft>
                      </a:pPr>
                      <a:r>
                        <a:rPr lang="en-GB" sz="1600">
                          <a:effectLst/>
                        </a:rPr>
                        <a:t>Trade sanctions didn’t work because countries could still trade with places such as the USA.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The League was slow to act during the Manchurian Crisis.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a:effectLst/>
                        </a:rPr>
                        <a:t>The British and French were too worried about keeping Mussolini as an ally against Hitler to stop the Abyssinian invasion.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tc>
                  <a:txBody>
                    <a:bodyPr/>
                    <a:lstStyle/>
                    <a:p>
                      <a:pPr>
                        <a:lnSpc>
                          <a:spcPct val="115000"/>
                        </a:lnSpc>
                        <a:spcAft>
                          <a:spcPts val="0"/>
                        </a:spcAft>
                      </a:pPr>
                      <a:r>
                        <a:rPr lang="en-GB" sz="1600" dirty="0">
                          <a:effectLst/>
                        </a:rPr>
                        <a:t>The League had no army of its own.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tc>
                <a:extLst>
                  <a:ext uri="{0D108BD9-81ED-4DB2-BD59-A6C34878D82A}">
                    <a16:rowId xmlns:a16="http://schemas.microsoft.com/office/drawing/2014/main" val="1337948878"/>
                  </a:ext>
                </a:extLst>
              </a:tr>
            </a:tbl>
          </a:graphicData>
        </a:graphic>
      </p:graphicFrame>
    </p:spTree>
    <p:extLst>
      <p:ext uri="{BB962C8B-B14F-4D97-AF65-F5344CB8AC3E}">
        <p14:creationId xmlns:p14="http://schemas.microsoft.com/office/powerpoint/2010/main" val="3640184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13069" cy="1325563"/>
          </a:xfrm>
          <a:solidFill>
            <a:schemeClr val="accent5">
              <a:lumMod val="40000"/>
              <a:lumOff val="60000"/>
            </a:schemeClr>
          </a:solidFill>
          <a:ln w="57150">
            <a:solidFill>
              <a:schemeClr val="tx1"/>
            </a:solidFill>
          </a:ln>
        </p:spPr>
        <p:txBody>
          <a:bodyPr/>
          <a:lstStyle/>
          <a:p>
            <a:r>
              <a:rPr lang="en-GB" b="1" u="sng" dirty="0"/>
              <a:t>Practice question</a:t>
            </a:r>
          </a:p>
        </p:txBody>
      </p:sp>
      <p:sp>
        <p:nvSpPr>
          <p:cNvPr id="3" name="Content Placeholder 2"/>
          <p:cNvSpPr>
            <a:spLocks noGrp="1"/>
          </p:cNvSpPr>
          <p:nvPr>
            <p:ph idx="1"/>
          </p:nvPr>
        </p:nvSpPr>
        <p:spPr>
          <a:xfrm>
            <a:off x="941262" y="2484739"/>
            <a:ext cx="5237469" cy="4086882"/>
          </a:xfrm>
          <a:solidFill>
            <a:schemeClr val="accent6">
              <a:lumMod val="20000"/>
              <a:lumOff val="80000"/>
            </a:schemeClr>
          </a:solidFill>
          <a:ln w="57150">
            <a:solidFill>
              <a:schemeClr val="tx1"/>
            </a:solidFill>
          </a:ln>
        </p:spPr>
        <p:txBody>
          <a:bodyPr>
            <a:normAutofit/>
          </a:bodyPr>
          <a:lstStyle/>
          <a:p>
            <a:r>
              <a:rPr lang="en-GB" dirty="0"/>
              <a:t>“Study Sources A and B” (see page 49). How useful are they for a historian studying opinions about the collapse of the League of Nations? Explain your answer using the sources and your contextual knowledge. </a:t>
            </a:r>
          </a:p>
        </p:txBody>
      </p:sp>
      <p:sp>
        <p:nvSpPr>
          <p:cNvPr id="4" name="Content Placeholder 2"/>
          <p:cNvSpPr txBox="1">
            <a:spLocks/>
          </p:cNvSpPr>
          <p:nvPr/>
        </p:nvSpPr>
        <p:spPr>
          <a:xfrm>
            <a:off x="6501684" y="470219"/>
            <a:ext cx="5237469" cy="6101401"/>
          </a:xfrm>
          <a:prstGeom prst="rect">
            <a:avLst/>
          </a:prstGeom>
          <a:solidFill>
            <a:schemeClr val="accent6">
              <a:lumMod val="20000"/>
              <a:lumOff val="80000"/>
            </a:schemeClr>
          </a:solidFill>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Source A is useful because it shows… This means that people thought the League of Nations was…</a:t>
            </a:r>
          </a:p>
          <a:p>
            <a:pPr marL="0" indent="0">
              <a:buNone/>
            </a:pPr>
            <a:endParaRPr lang="en-GB" dirty="0"/>
          </a:p>
          <a:p>
            <a:pPr marL="0" indent="0">
              <a:buNone/>
            </a:pPr>
            <a:r>
              <a:rPr lang="en-GB" dirty="0"/>
              <a:t>Source B is also useful because it says… This shows that people thought the League of Nations was….</a:t>
            </a:r>
          </a:p>
          <a:p>
            <a:pPr marL="0" indent="0">
              <a:buNone/>
            </a:pPr>
            <a:endParaRPr lang="en-GB" dirty="0"/>
          </a:p>
          <a:p>
            <a:pPr marL="0" indent="0">
              <a:buNone/>
            </a:pPr>
            <a:r>
              <a:rPr lang="en-GB" dirty="0"/>
              <a:t>In conclusion, the sources are completely/partly/somewhat useful because… However, they don’t tell us….</a:t>
            </a:r>
          </a:p>
        </p:txBody>
      </p:sp>
    </p:spTree>
    <p:extLst>
      <p:ext uri="{BB962C8B-B14F-4D97-AF65-F5344CB8AC3E}">
        <p14:creationId xmlns:p14="http://schemas.microsoft.com/office/powerpoint/2010/main" val="1666487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Hitler want?</a:t>
            </a:r>
          </a:p>
        </p:txBody>
      </p:sp>
      <p:graphicFrame>
        <p:nvGraphicFramePr>
          <p:cNvPr id="4" name="Table 3"/>
          <p:cNvGraphicFramePr>
            <a:graphicFrameLocks noGrp="1"/>
          </p:cNvGraphicFramePr>
          <p:nvPr>
            <p:extLst>
              <p:ext uri="{D42A27DB-BD31-4B8C-83A1-F6EECF244321}">
                <p14:modId xmlns:p14="http://schemas.microsoft.com/office/powerpoint/2010/main" val="1803138749"/>
              </p:ext>
            </p:extLst>
          </p:nvPr>
        </p:nvGraphicFramePr>
        <p:xfrm>
          <a:off x="323557" y="1690688"/>
          <a:ext cx="11030243" cy="4605731"/>
        </p:xfrm>
        <a:graphic>
          <a:graphicData uri="http://schemas.openxmlformats.org/drawingml/2006/table">
            <a:tbl>
              <a:tblPr firstRow="1" firstCol="1" bandRow="1">
                <a:tableStyleId>{5940675A-B579-460E-94D1-54222C63F5DA}</a:tableStyleId>
              </a:tblPr>
              <a:tblGrid>
                <a:gridCol w="2700997">
                  <a:extLst>
                    <a:ext uri="{9D8B030D-6E8A-4147-A177-3AD203B41FA5}">
                      <a16:colId xmlns:a16="http://schemas.microsoft.com/office/drawing/2014/main" val="2272302768"/>
                    </a:ext>
                  </a:extLst>
                </a:gridCol>
                <a:gridCol w="8329246">
                  <a:extLst>
                    <a:ext uri="{9D8B030D-6E8A-4147-A177-3AD203B41FA5}">
                      <a16:colId xmlns:a16="http://schemas.microsoft.com/office/drawing/2014/main" val="1646000078"/>
                    </a:ext>
                  </a:extLst>
                </a:gridCol>
              </a:tblGrid>
              <a:tr h="790594">
                <a:tc>
                  <a:txBody>
                    <a:bodyPr/>
                    <a:lstStyle/>
                    <a:p>
                      <a:pPr>
                        <a:lnSpc>
                          <a:spcPct val="115000"/>
                        </a:lnSpc>
                        <a:spcAft>
                          <a:spcPts val="0"/>
                        </a:spcAft>
                      </a:pPr>
                      <a:r>
                        <a:rPr lang="en-GB" sz="2800">
                          <a:effectLst/>
                        </a:rPr>
                        <a:t>Lebensraum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800" dirty="0">
                          <a:effectLst/>
                        </a:rPr>
                        <a:t>German term for ‘living space’.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85467527"/>
                  </a:ext>
                </a:extLst>
              </a:tr>
              <a:tr h="790594">
                <a:tc>
                  <a:txBody>
                    <a:bodyPr/>
                    <a:lstStyle/>
                    <a:p>
                      <a:pPr>
                        <a:lnSpc>
                          <a:spcPct val="115000"/>
                        </a:lnSpc>
                        <a:spcAft>
                          <a:spcPts val="0"/>
                        </a:spcAft>
                      </a:pPr>
                      <a:r>
                        <a:rPr lang="en-GB" sz="2800" dirty="0" err="1">
                          <a:effectLst/>
                        </a:rPr>
                        <a:t>Volksdeutsche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GB" sz="2800" dirty="0">
                          <a:effectLst/>
                        </a:rPr>
                        <a:t>People of the German race.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74132695"/>
                  </a:ext>
                </a:extLst>
              </a:tr>
              <a:tr h="790594">
                <a:tc>
                  <a:txBody>
                    <a:bodyPr/>
                    <a:lstStyle/>
                    <a:p>
                      <a:pPr>
                        <a:lnSpc>
                          <a:spcPct val="115000"/>
                        </a:lnSpc>
                        <a:spcAft>
                          <a:spcPts val="0"/>
                        </a:spcAft>
                      </a:pPr>
                      <a:r>
                        <a:rPr lang="en-GB" sz="2800">
                          <a:effectLst/>
                        </a:rPr>
                        <a:t>Anschluss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GB" sz="2800" dirty="0">
                          <a:effectLst/>
                        </a:rPr>
                        <a:t>Uniting Germany and Austria.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34880706"/>
                  </a:ext>
                </a:extLst>
              </a:tr>
              <a:tr h="790594">
                <a:tc>
                  <a:txBody>
                    <a:bodyPr/>
                    <a:lstStyle/>
                    <a:p>
                      <a:pPr>
                        <a:lnSpc>
                          <a:spcPct val="115000"/>
                        </a:lnSpc>
                        <a:spcAft>
                          <a:spcPts val="0"/>
                        </a:spcAft>
                      </a:pPr>
                      <a:r>
                        <a:rPr lang="en-GB" sz="2800">
                          <a:effectLst/>
                        </a:rPr>
                        <a:t>Mein Kampf</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n-GB" sz="2800" dirty="0">
                          <a:effectLst/>
                        </a:rPr>
                        <a:t>Book written by Hitler; the title means ‘My Struggle’.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81754875"/>
                  </a:ext>
                </a:extLst>
              </a:tr>
              <a:tr h="790594">
                <a:tc>
                  <a:txBody>
                    <a:bodyPr/>
                    <a:lstStyle/>
                    <a:p>
                      <a:pPr>
                        <a:lnSpc>
                          <a:spcPct val="115000"/>
                        </a:lnSpc>
                        <a:spcAft>
                          <a:spcPts val="0"/>
                        </a:spcAft>
                      </a:pPr>
                      <a:r>
                        <a:rPr lang="en-GB" sz="2800">
                          <a:effectLst/>
                        </a:rPr>
                        <a:t>Bolshevism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800" dirty="0">
                          <a:effectLst/>
                        </a:rPr>
                        <a:t>Another name for Communism, a system of government in which everyone is considered equal.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70454452"/>
                  </a:ext>
                </a:extLst>
              </a:tr>
            </a:tbl>
          </a:graphicData>
        </a:graphic>
      </p:graphicFrame>
    </p:spTree>
    <p:extLst>
      <p:ext uri="{BB962C8B-B14F-4D97-AF65-F5344CB8AC3E}">
        <p14:creationId xmlns:p14="http://schemas.microsoft.com/office/powerpoint/2010/main" val="2168613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dirty="0"/>
              <a:t>Why did people flock to Hitler?</a:t>
            </a:r>
          </a:p>
        </p:txBody>
      </p:sp>
      <p:sp>
        <p:nvSpPr>
          <p:cNvPr id="3" name="Content Placeholder 2"/>
          <p:cNvSpPr>
            <a:spLocks noGrp="1"/>
          </p:cNvSpPr>
          <p:nvPr>
            <p:ph idx="1"/>
          </p:nvPr>
        </p:nvSpPr>
        <p:spPr>
          <a:xfrm>
            <a:off x="838199" y="1825625"/>
            <a:ext cx="5180463" cy="4617378"/>
          </a:xfrm>
          <a:solidFill>
            <a:schemeClr val="bg1"/>
          </a:solidFill>
          <a:ln w="57150">
            <a:solidFill>
              <a:schemeClr val="tx1"/>
            </a:solidFill>
          </a:ln>
        </p:spPr>
        <p:txBody>
          <a:bodyPr>
            <a:normAutofit fontScale="92500"/>
          </a:bodyPr>
          <a:lstStyle/>
          <a:p>
            <a:r>
              <a:rPr lang="en-GB" sz="3600" dirty="0"/>
              <a:t>We can’t deny that Hitler was a very clever man!</a:t>
            </a:r>
          </a:p>
          <a:p>
            <a:r>
              <a:rPr lang="en-GB" sz="3600" b="1" dirty="0"/>
              <a:t>He promised the people what they wanted … jobs, food, and their pride back.</a:t>
            </a:r>
          </a:p>
          <a:p>
            <a:r>
              <a:rPr lang="en-GB" sz="3600" dirty="0"/>
              <a:t>Not only did he promise it… he actually did it (even though it wasn’t in the way people expected).</a:t>
            </a:r>
          </a:p>
          <a:p>
            <a:pPr marL="0" indent="0">
              <a:buNone/>
            </a:pPr>
            <a:endParaRPr lang="en-GB" sz="3600" dirty="0"/>
          </a:p>
        </p:txBody>
      </p:sp>
      <p:pic>
        <p:nvPicPr>
          <p:cNvPr id="3078" name="Picture 6" descr="Image result for hitler r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2247900"/>
            <a:ext cx="5497824" cy="3697288"/>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202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240258" y="1668134"/>
            <a:ext cx="4754050" cy="39730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267301" y="2625691"/>
            <a:ext cx="2546252" cy="1754326"/>
          </a:xfrm>
          <a:prstGeom prst="rect">
            <a:avLst/>
          </a:prstGeom>
          <a:noFill/>
          <a:ln w="57150">
            <a:solidFill>
              <a:schemeClr val="tx1"/>
            </a:solidFill>
          </a:ln>
        </p:spPr>
        <p:txBody>
          <a:bodyPr wrap="square" rtlCol="0">
            <a:spAutoFit/>
          </a:bodyPr>
          <a:lstStyle/>
          <a:p>
            <a:pPr algn="ctr"/>
            <a:r>
              <a:rPr lang="en-GB" sz="3600" dirty="0"/>
              <a:t>Hitler’s aims for Germany</a:t>
            </a:r>
          </a:p>
          <a:p>
            <a:pPr algn="ctr"/>
            <a:r>
              <a:rPr lang="en-GB" sz="3600" dirty="0"/>
              <a:t>(page 54)</a:t>
            </a:r>
          </a:p>
        </p:txBody>
      </p:sp>
      <p:sp>
        <p:nvSpPr>
          <p:cNvPr id="6" name="Right Arrow 5"/>
          <p:cNvSpPr/>
          <p:nvPr/>
        </p:nvSpPr>
        <p:spPr>
          <a:xfrm rot="19829938">
            <a:off x="7656683" y="1260173"/>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ight Arrow 13"/>
          <p:cNvSpPr/>
          <p:nvPr/>
        </p:nvSpPr>
        <p:spPr>
          <a:xfrm rot="9360778">
            <a:off x="2247572" y="4701413"/>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ight Arrow 14"/>
          <p:cNvSpPr/>
          <p:nvPr/>
        </p:nvSpPr>
        <p:spPr>
          <a:xfrm rot="12500476">
            <a:off x="1922499" y="2955615"/>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ight Arrow 15"/>
          <p:cNvSpPr/>
          <p:nvPr/>
        </p:nvSpPr>
        <p:spPr>
          <a:xfrm rot="12745916">
            <a:off x="3847245" y="1073977"/>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ight Arrow 16"/>
          <p:cNvSpPr/>
          <p:nvPr/>
        </p:nvSpPr>
        <p:spPr>
          <a:xfrm>
            <a:off x="8198290" y="2982350"/>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ight Arrow 17"/>
          <p:cNvSpPr/>
          <p:nvPr/>
        </p:nvSpPr>
        <p:spPr>
          <a:xfrm rot="1213404">
            <a:off x="7313027" y="4787496"/>
            <a:ext cx="1195754" cy="8159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Box 1"/>
          <p:cNvSpPr txBox="1"/>
          <p:nvPr/>
        </p:nvSpPr>
        <p:spPr>
          <a:xfrm>
            <a:off x="8778241" y="98474"/>
            <a:ext cx="341376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t>Overturn the Treaty of Versailles</a:t>
            </a:r>
          </a:p>
        </p:txBody>
      </p:sp>
      <p:sp>
        <p:nvSpPr>
          <p:cNvPr id="11" name="TextBox 10"/>
          <p:cNvSpPr txBox="1"/>
          <p:nvPr/>
        </p:nvSpPr>
        <p:spPr>
          <a:xfrm>
            <a:off x="9598026" y="2510824"/>
            <a:ext cx="220476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Rearm Germany and create jobs in munitions factories and armed forces</a:t>
            </a:r>
          </a:p>
        </p:txBody>
      </p:sp>
      <p:sp>
        <p:nvSpPr>
          <p:cNvPr id="12" name="TextBox 11"/>
          <p:cNvSpPr txBox="1"/>
          <p:nvPr/>
        </p:nvSpPr>
        <p:spPr>
          <a:xfrm>
            <a:off x="8612948" y="4815452"/>
            <a:ext cx="341376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Lebensraum, </a:t>
            </a:r>
            <a:r>
              <a:rPr lang="en-GB" sz="2400" dirty="0"/>
              <a:t>living space in the east – Hitler wanted the people to have enough land to live on and farm</a:t>
            </a:r>
            <a:endParaRPr lang="en-GB" sz="2400" b="1" dirty="0"/>
          </a:p>
        </p:txBody>
      </p:sp>
      <p:sp>
        <p:nvSpPr>
          <p:cNvPr id="13" name="TextBox 12"/>
          <p:cNvSpPr txBox="1"/>
          <p:nvPr/>
        </p:nvSpPr>
        <p:spPr>
          <a:xfrm>
            <a:off x="149226" y="5784947"/>
            <a:ext cx="548681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Unite </a:t>
            </a:r>
            <a:r>
              <a:rPr lang="en-GB" sz="2000" dirty="0" err="1"/>
              <a:t>Volksdeutsche</a:t>
            </a:r>
            <a:r>
              <a:rPr lang="en-GB" sz="2000" dirty="0"/>
              <a:t> (people with German blood and citizenship) and create a Greater Germany.</a:t>
            </a:r>
          </a:p>
        </p:txBody>
      </p:sp>
      <p:sp>
        <p:nvSpPr>
          <p:cNvPr id="19" name="TextBox 18"/>
          <p:cNvSpPr txBox="1"/>
          <p:nvPr/>
        </p:nvSpPr>
        <p:spPr>
          <a:xfrm>
            <a:off x="116872" y="1971693"/>
            <a:ext cx="256993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United Germany and Austria</a:t>
            </a:r>
          </a:p>
        </p:txBody>
      </p:sp>
      <p:sp>
        <p:nvSpPr>
          <p:cNvPr id="20" name="TextBox 19"/>
          <p:cNvSpPr txBox="1"/>
          <p:nvPr/>
        </p:nvSpPr>
        <p:spPr>
          <a:xfrm>
            <a:off x="1401839" y="235679"/>
            <a:ext cx="256993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Destroy Communism</a:t>
            </a:r>
          </a:p>
        </p:txBody>
      </p:sp>
    </p:spTree>
    <p:extLst>
      <p:ext uri="{BB962C8B-B14F-4D97-AF65-F5344CB8AC3E}">
        <p14:creationId xmlns:p14="http://schemas.microsoft.com/office/powerpoint/2010/main" val="2126775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89" y="404949"/>
            <a:ext cx="11758414" cy="6309359"/>
          </a:xfrm>
          <a:solidFill>
            <a:schemeClr val="bg1"/>
          </a:solidFill>
          <a:ln w="57150">
            <a:solidFill>
              <a:schemeClr val="tx1"/>
            </a:solidFill>
          </a:ln>
        </p:spPr>
        <p:txBody>
          <a:bodyPr>
            <a:normAutofit/>
          </a:bodyPr>
          <a:lstStyle/>
          <a:p>
            <a:pPr marL="0" indent="0">
              <a:buNone/>
            </a:pPr>
            <a:r>
              <a:rPr lang="en-GB" b="1" dirty="0"/>
              <a:t>Lebensraum</a:t>
            </a:r>
            <a:r>
              <a:rPr lang="en-GB" dirty="0"/>
              <a:t> – would have to invade other countries who might fight back.</a:t>
            </a:r>
            <a:endParaRPr lang="en-GB" b="1" dirty="0"/>
          </a:p>
          <a:p>
            <a:pPr marL="0" indent="0">
              <a:buNone/>
            </a:pPr>
            <a:endParaRPr lang="en-GB" dirty="0"/>
          </a:p>
          <a:p>
            <a:pPr marL="0" indent="0">
              <a:buNone/>
            </a:pPr>
            <a:r>
              <a:rPr lang="en-GB" b="1" dirty="0"/>
              <a:t>Rearmament </a:t>
            </a:r>
            <a:r>
              <a:rPr lang="en-GB" dirty="0"/>
              <a:t>– Hitler building a bigger armed forces not only breaks international law (the Treaty of Versailles) but will also make other countries suspicious of his intentions </a:t>
            </a:r>
            <a:r>
              <a:rPr lang="en-GB" dirty="0">
                <a:sym typeface="Wingdings" panose="05000000000000000000" pitchFamily="2" charset="2"/>
              </a:rPr>
              <a:t> could lead to war</a:t>
            </a:r>
            <a:endParaRPr lang="en-GB" b="1" dirty="0"/>
          </a:p>
          <a:p>
            <a:pPr marL="0" indent="0">
              <a:buNone/>
            </a:pPr>
            <a:endParaRPr lang="en-GB" dirty="0"/>
          </a:p>
          <a:p>
            <a:pPr marL="0" indent="0">
              <a:buNone/>
            </a:pPr>
            <a:r>
              <a:rPr lang="en-GB" b="1" dirty="0"/>
              <a:t>Reunite German-speaking people and create a Greater Germany – </a:t>
            </a:r>
            <a:r>
              <a:rPr lang="en-GB" dirty="0"/>
              <a:t>would have to take back land that Germany lost in the Treaty of Versailles but would also have to do things like unite with Austria which is forbidden by the Treaty</a:t>
            </a:r>
            <a:endParaRPr lang="en-GB" b="1" dirty="0"/>
          </a:p>
          <a:p>
            <a:pPr marL="0" indent="0">
              <a:buNone/>
            </a:pPr>
            <a:endParaRPr lang="en-GB" dirty="0"/>
          </a:p>
          <a:p>
            <a:pPr marL="0" indent="0">
              <a:buNone/>
            </a:pPr>
            <a:r>
              <a:rPr lang="en-GB" b="1" dirty="0"/>
              <a:t>Destroy Communism – </a:t>
            </a:r>
            <a:r>
              <a:rPr lang="en-GB" dirty="0"/>
              <a:t>the USSR (Russia) has a massive army and good relationships (at the moment) with Britain and France. Hitler was provoking a powerful country that would fight back. </a:t>
            </a:r>
            <a:endParaRPr lang="en-GB" b="1" dirty="0"/>
          </a:p>
        </p:txBody>
      </p:sp>
    </p:spTree>
    <p:extLst>
      <p:ext uri="{BB962C8B-B14F-4D97-AF65-F5344CB8AC3E}">
        <p14:creationId xmlns:p14="http://schemas.microsoft.com/office/powerpoint/2010/main" val="3590514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0" y="140043"/>
            <a:ext cx="11816861" cy="774358"/>
          </a:xfrm>
          <a:solidFill>
            <a:schemeClr val="accent5">
              <a:lumMod val="40000"/>
              <a:lumOff val="60000"/>
            </a:schemeClr>
          </a:solidFill>
          <a:ln w="57150">
            <a:solidFill>
              <a:schemeClr val="tx1"/>
            </a:solidFill>
          </a:ln>
        </p:spPr>
        <p:txBody>
          <a:bodyPr>
            <a:normAutofit/>
          </a:bodyPr>
          <a:lstStyle/>
          <a:p>
            <a:r>
              <a:rPr lang="en-GB" sz="3600" dirty="0"/>
              <a:t>Exam practice</a:t>
            </a:r>
          </a:p>
        </p:txBody>
      </p:sp>
      <p:sp>
        <p:nvSpPr>
          <p:cNvPr id="3" name="Content Placeholder 2"/>
          <p:cNvSpPr>
            <a:spLocks noGrp="1"/>
          </p:cNvSpPr>
          <p:nvPr>
            <p:ph idx="1"/>
          </p:nvPr>
        </p:nvSpPr>
        <p:spPr>
          <a:xfrm>
            <a:off x="112540" y="1094105"/>
            <a:ext cx="11816861" cy="2099261"/>
          </a:xfrm>
          <a:solidFill>
            <a:schemeClr val="bg1"/>
          </a:solidFill>
          <a:ln w="57150">
            <a:solidFill>
              <a:schemeClr val="tx1"/>
            </a:solidFill>
          </a:ln>
        </p:spPr>
        <p:txBody>
          <a:bodyPr>
            <a:normAutofit/>
          </a:bodyPr>
          <a:lstStyle/>
          <a:p>
            <a:pPr marL="0" indent="0">
              <a:buNone/>
            </a:pPr>
            <a:r>
              <a:rPr lang="en-GB" dirty="0"/>
              <a:t>Write an account of how Hitler’s foreign policies would lead to war. (8 marks)</a:t>
            </a:r>
          </a:p>
          <a:p>
            <a:pPr marL="0" indent="0">
              <a:buNone/>
            </a:pPr>
            <a:endParaRPr lang="en-GB" i="1" dirty="0"/>
          </a:p>
          <a:p>
            <a:pPr marL="0" indent="0">
              <a:buNone/>
            </a:pPr>
            <a:r>
              <a:rPr lang="en-GB" i="1" dirty="0"/>
              <a:t>One way Hitler’s foreign policies would lead to war is…</a:t>
            </a:r>
          </a:p>
          <a:p>
            <a:pPr marL="0" indent="0">
              <a:buNone/>
            </a:pPr>
            <a:r>
              <a:rPr lang="en-GB" i="1" dirty="0"/>
              <a:t>Another way is…</a:t>
            </a:r>
          </a:p>
        </p:txBody>
      </p:sp>
      <p:sp>
        <p:nvSpPr>
          <p:cNvPr id="4" name="Content Placeholder 2"/>
          <p:cNvSpPr txBox="1">
            <a:spLocks/>
          </p:cNvSpPr>
          <p:nvPr/>
        </p:nvSpPr>
        <p:spPr>
          <a:xfrm>
            <a:off x="256232" y="4023360"/>
            <a:ext cx="11816861" cy="2612573"/>
          </a:xfrm>
          <a:prstGeom prst="rect">
            <a:avLst/>
          </a:prstGeom>
          <a:solidFill>
            <a:schemeClr val="bg1"/>
          </a:solidFill>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How useful are sources C and D to historians learning about Hitler’s foreign policy? Use the sources and your own knowledge (12 marks)</a:t>
            </a:r>
          </a:p>
          <a:p>
            <a:pPr marL="0" indent="0">
              <a:buFont typeface="Arial" panose="020B0604020202020204" pitchFamily="34" charset="0"/>
              <a:buNone/>
            </a:pPr>
            <a:r>
              <a:rPr lang="en-GB" b="1" i="1" dirty="0"/>
              <a:t>Source C is useful because…</a:t>
            </a:r>
          </a:p>
          <a:p>
            <a:pPr marL="0" indent="0">
              <a:buFont typeface="Arial" panose="020B0604020202020204" pitchFamily="34" charset="0"/>
              <a:buNone/>
            </a:pPr>
            <a:r>
              <a:rPr lang="en-GB" b="1" i="1" dirty="0"/>
              <a:t>Source D is useful because…</a:t>
            </a:r>
            <a:endParaRPr lang="en-GB" i="1" dirty="0"/>
          </a:p>
        </p:txBody>
      </p:sp>
    </p:spTree>
    <p:extLst>
      <p:ext uri="{BB962C8B-B14F-4D97-AF65-F5344CB8AC3E}">
        <p14:creationId xmlns:p14="http://schemas.microsoft.com/office/powerpoint/2010/main" val="28848837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a:t>Reactions to Hitler’s policies.</a:t>
            </a:r>
          </a:p>
        </p:txBody>
      </p:sp>
      <p:sp>
        <p:nvSpPr>
          <p:cNvPr id="3" name="Content Placeholder 2"/>
          <p:cNvSpPr>
            <a:spLocks noGrp="1"/>
          </p:cNvSpPr>
          <p:nvPr>
            <p:ph idx="1"/>
          </p:nvPr>
        </p:nvSpPr>
        <p:spPr>
          <a:solidFill>
            <a:schemeClr val="bg1"/>
          </a:solidFill>
        </p:spPr>
        <p:txBody>
          <a:bodyPr>
            <a:normAutofit lnSpcReduction="10000"/>
          </a:bodyPr>
          <a:lstStyle/>
          <a:p>
            <a:r>
              <a:rPr lang="en-GB" dirty="0"/>
              <a:t>Britain – Prime Minister = Neville Chamberlain. Followed appeasement (giving Hitler some of what he wanted to avoid war). Some, e.g. Winston Churchill, disagreed.</a:t>
            </a:r>
          </a:p>
          <a:p>
            <a:r>
              <a:rPr lang="en-GB" dirty="0"/>
              <a:t>France – President = </a:t>
            </a:r>
            <a:r>
              <a:rPr lang="en-GB" dirty="0" err="1"/>
              <a:t>Eduoard</a:t>
            </a:r>
            <a:r>
              <a:rPr lang="en-GB" dirty="0"/>
              <a:t> Daladier. France couldn’t do anything about Hitler without Britain’s support. France still in a terrible state after WW1 and the Depression.</a:t>
            </a:r>
          </a:p>
          <a:p>
            <a:r>
              <a:rPr lang="en-GB" dirty="0"/>
              <a:t>USSR – Dictator = Joseph Stalin. Stalin was concerned about Hitler, but also wary of Britain, USA and France. USSR signed a treaty in May 1935 in France, saying the two countries would work together.</a:t>
            </a:r>
          </a:p>
          <a:p>
            <a:r>
              <a:rPr lang="en-GB" dirty="0"/>
              <a:t>USA – President = Franklin D Roosevelt. They followed </a:t>
            </a:r>
            <a:r>
              <a:rPr lang="en-GB" b="1" dirty="0"/>
              <a:t>isolationism – </a:t>
            </a:r>
            <a:r>
              <a:rPr lang="en-GB" dirty="0"/>
              <a:t>staying out of things that didn’t affect America. </a:t>
            </a:r>
          </a:p>
        </p:txBody>
      </p:sp>
    </p:spTree>
    <p:extLst>
      <p:ext uri="{BB962C8B-B14F-4D97-AF65-F5344CB8AC3E}">
        <p14:creationId xmlns:p14="http://schemas.microsoft.com/office/powerpoint/2010/main" val="23056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12100560" cy="1946366"/>
          </a:xfrm>
          <a:solidFill>
            <a:schemeClr val="accent5">
              <a:lumMod val="20000"/>
              <a:lumOff val="80000"/>
            </a:schemeClr>
          </a:solidFill>
          <a:ln w="57150">
            <a:solidFill>
              <a:schemeClr val="tx1"/>
            </a:solidFill>
          </a:ln>
        </p:spPr>
        <p:txBody>
          <a:bodyPr>
            <a:noAutofit/>
          </a:bodyPr>
          <a:lstStyle/>
          <a:p>
            <a:r>
              <a:rPr lang="en-GB" sz="3200" dirty="0"/>
              <a:t>“The main reason other countries failed to react to Hitler’s foreign policy was their fear of war.” How far do you agree with this statement? Explain your answer. (16 marks, </a:t>
            </a:r>
            <a:r>
              <a:rPr lang="en-GB" sz="3200" dirty="0" err="1"/>
              <a:t>SPaG</a:t>
            </a:r>
            <a:r>
              <a:rPr lang="en-GB" sz="3200" dirty="0"/>
              <a:t> 4 marks)</a:t>
            </a:r>
            <a:br>
              <a:rPr lang="en-GB" sz="3200" dirty="0"/>
            </a:br>
            <a:endParaRPr lang="en-GB" sz="3200" b="1" u="sng" dirty="0"/>
          </a:p>
        </p:txBody>
      </p:sp>
      <p:sp>
        <p:nvSpPr>
          <p:cNvPr id="3" name="Content Placeholder 2"/>
          <p:cNvSpPr>
            <a:spLocks noGrp="1"/>
          </p:cNvSpPr>
          <p:nvPr>
            <p:ph idx="1"/>
          </p:nvPr>
        </p:nvSpPr>
        <p:spPr>
          <a:xfrm>
            <a:off x="248193" y="2086377"/>
            <a:ext cx="11652069" cy="4640993"/>
          </a:xfrm>
          <a:solidFill>
            <a:schemeClr val="bg1"/>
          </a:solidFill>
          <a:ln w="57150">
            <a:solidFill>
              <a:schemeClr val="tx1"/>
            </a:solidFill>
          </a:ln>
        </p:spPr>
        <p:txBody>
          <a:bodyPr>
            <a:normAutofit lnSpcReduction="10000"/>
          </a:bodyPr>
          <a:lstStyle/>
          <a:p>
            <a:pPr marL="0" indent="0">
              <a:buNone/>
            </a:pPr>
            <a:r>
              <a:rPr lang="en-GB" dirty="0"/>
              <a:t>One reason other countries failed to react to Hitler’s foreign policy was their fear of war. This is made clear by….</a:t>
            </a:r>
          </a:p>
          <a:p>
            <a:pPr marL="0" indent="0">
              <a:buNone/>
            </a:pPr>
            <a:endParaRPr lang="en-GB" dirty="0"/>
          </a:p>
          <a:p>
            <a:pPr marL="0" indent="0">
              <a:buNone/>
            </a:pPr>
            <a:r>
              <a:rPr lang="en-GB" dirty="0"/>
              <a:t>However, another reason other countries failed to react was…</a:t>
            </a:r>
          </a:p>
          <a:p>
            <a:pPr marL="0" indent="0">
              <a:buNone/>
            </a:pPr>
            <a:endParaRPr lang="en-GB" dirty="0"/>
          </a:p>
          <a:p>
            <a:pPr marL="0" indent="0">
              <a:buNone/>
            </a:pPr>
            <a:r>
              <a:rPr lang="en-GB" dirty="0"/>
              <a:t>Additionally, other countries failed to react because….</a:t>
            </a:r>
          </a:p>
          <a:p>
            <a:pPr marL="0" indent="0">
              <a:buNone/>
            </a:pPr>
            <a:endParaRPr lang="en-GB" dirty="0"/>
          </a:p>
          <a:p>
            <a:pPr marL="0" indent="0">
              <a:buNone/>
            </a:pPr>
            <a:r>
              <a:rPr lang="en-GB" dirty="0"/>
              <a:t>In conclusion, the main reason other countries failed to react to Hitler’s foreign policy was……. Because……………. Other reasons, such as …… and…… were important, but not as important as.</a:t>
            </a:r>
          </a:p>
        </p:txBody>
      </p:sp>
    </p:spTree>
    <p:extLst>
      <p:ext uri="{BB962C8B-B14F-4D97-AF65-F5344CB8AC3E}">
        <p14:creationId xmlns:p14="http://schemas.microsoft.com/office/powerpoint/2010/main" val="1073704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29" y="95250"/>
            <a:ext cx="6141447" cy="4094298"/>
          </a:xfrm>
          <a:prstGeom prst="rect">
            <a:avLst/>
          </a:prstGeom>
        </p:spPr>
      </p:pic>
      <p:sp>
        <p:nvSpPr>
          <p:cNvPr id="3" name="Content Placeholder 2"/>
          <p:cNvSpPr txBox="1">
            <a:spLocks/>
          </p:cNvSpPr>
          <p:nvPr/>
        </p:nvSpPr>
        <p:spPr>
          <a:xfrm>
            <a:off x="720635" y="4189548"/>
            <a:ext cx="10515600" cy="2571614"/>
          </a:xfrm>
          <a:prstGeom prst="rect">
            <a:avLst/>
          </a:prstGeom>
          <a:solidFill>
            <a:schemeClr val="bg2"/>
          </a:solidFill>
          <a:ln w="5715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r>
              <a:rPr lang="en-GB" dirty="0"/>
              <a:t>Source B opposes the Treaty of Versailles. How do you know? Explain your answer using the source and your own knowledge.  (4 marks)</a:t>
            </a:r>
          </a:p>
          <a:p>
            <a:pPr marL="0" indent="0">
              <a:buFont typeface="Arial" panose="020B0604020202020204" pitchFamily="34" charset="0"/>
              <a:buNone/>
            </a:pPr>
            <a:r>
              <a:rPr lang="en-GB" b="1" dirty="0"/>
              <a:t>Source B opposes the Treaty. This is because it </a:t>
            </a:r>
            <a:r>
              <a:rPr lang="en-GB" b="1"/>
              <a:t>shows… </a:t>
            </a:r>
            <a:r>
              <a:rPr lang="en-GB" b="1" dirty="0"/>
              <a:t>This meant the cartoonist felt…</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797612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3" y="313899"/>
            <a:ext cx="11668836" cy="586306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b="1" dirty="0"/>
              <a:t>1933 League of Nations Disarmament Conference - Hitler said he would disarm if other countries did. France refused. Germany left the League of Nations and started to rearm. </a:t>
            </a:r>
          </a:p>
          <a:p>
            <a:pPr marL="0" indent="0">
              <a:buNone/>
            </a:pPr>
            <a:r>
              <a:rPr lang="en-GB" dirty="0"/>
              <a:t>1934 – The Austrian Chancellor, Dollfuss, banned the Nazi Party in Austria. Hitler told Austrian Nazis to cause havoc. Some of them murdered Dollfuss. Hitler distanced himself from this. </a:t>
            </a:r>
          </a:p>
          <a:p>
            <a:pPr marL="0" indent="0">
              <a:buNone/>
            </a:pPr>
            <a:r>
              <a:rPr lang="en-GB" b="1" dirty="0"/>
              <a:t>13</a:t>
            </a:r>
            <a:r>
              <a:rPr lang="en-GB" b="1" baseline="30000" dirty="0"/>
              <a:t>th</a:t>
            </a:r>
            <a:r>
              <a:rPr lang="en-GB" b="1" dirty="0"/>
              <a:t> January 1935 – The Saar Plebiscite – the people living in the area of the Saar voted to </a:t>
            </a:r>
            <a:r>
              <a:rPr lang="en-GB" b="1" dirty="0" err="1"/>
              <a:t>rejoin</a:t>
            </a:r>
            <a:r>
              <a:rPr lang="en-GB" b="1" dirty="0"/>
              <a:t> Germany. He used the coalfields to power his rearmament.</a:t>
            </a:r>
          </a:p>
          <a:p>
            <a:pPr marL="0" indent="0">
              <a:buNone/>
            </a:pPr>
            <a:r>
              <a:rPr lang="en-GB" dirty="0"/>
              <a:t>March 1935 – Rearmament – “Freedom to Rearm” rally in 1935. Hitler showed off lots of weapons he had secretly been building.</a:t>
            </a:r>
          </a:p>
          <a:p>
            <a:pPr marL="0" indent="0">
              <a:buNone/>
            </a:pPr>
            <a:r>
              <a:rPr lang="en-GB" b="1" dirty="0"/>
              <a:t>April 1935 – </a:t>
            </a:r>
            <a:r>
              <a:rPr lang="en-GB" b="1" dirty="0" err="1"/>
              <a:t>Stresa</a:t>
            </a:r>
            <a:r>
              <a:rPr lang="en-GB" b="1" dirty="0"/>
              <a:t> Front – Agreement between France, Britain and Italy to stop Hitler from breaking any more Treaty of Versailles. </a:t>
            </a:r>
          </a:p>
          <a:p>
            <a:pPr marL="0" indent="0">
              <a:buNone/>
            </a:pPr>
            <a:r>
              <a:rPr lang="en-GB" dirty="0"/>
              <a:t>June 1935 – Anglo-German Naval Agreement – Britain said that Germany could build a navy to 35% of the British one. Hitler saw this as Britain saying that the TOV was unfair so Germany could ignore it. </a:t>
            </a:r>
          </a:p>
        </p:txBody>
      </p:sp>
    </p:spTree>
    <p:extLst>
      <p:ext uri="{BB962C8B-B14F-4D97-AF65-F5344CB8AC3E}">
        <p14:creationId xmlns:p14="http://schemas.microsoft.com/office/powerpoint/2010/main" val="4227488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b="1" u="sng" dirty="0"/>
              <a:t>Plenary – Practice Question</a:t>
            </a:r>
          </a:p>
        </p:txBody>
      </p:sp>
      <p:sp>
        <p:nvSpPr>
          <p:cNvPr id="3" name="Content Placeholder 2"/>
          <p:cNvSpPr>
            <a:spLocks noGrp="1"/>
          </p:cNvSpPr>
          <p:nvPr>
            <p:ph idx="1"/>
          </p:nvPr>
        </p:nvSpPr>
        <p:spPr>
          <a:xfrm>
            <a:off x="267286" y="2194560"/>
            <a:ext cx="11633982" cy="4529797"/>
          </a:xfrm>
          <a:solidFill>
            <a:schemeClr val="bg1"/>
          </a:solidFill>
          <a:ln w="57150">
            <a:solidFill>
              <a:schemeClr val="tx1"/>
            </a:solidFill>
          </a:ln>
        </p:spPr>
        <p:txBody>
          <a:bodyPr>
            <a:normAutofit/>
          </a:bodyPr>
          <a:lstStyle/>
          <a:p>
            <a:pPr marL="0" indent="0">
              <a:buNone/>
            </a:pPr>
            <a:r>
              <a:rPr lang="en-GB" sz="3600" dirty="0"/>
              <a:t>Write an account of how Hitler broke the terms of the Treaty of Versailles. </a:t>
            </a:r>
          </a:p>
          <a:p>
            <a:pPr marL="0" indent="0">
              <a:buNone/>
            </a:pPr>
            <a:r>
              <a:rPr lang="en-GB" sz="3600" dirty="0"/>
              <a:t>(8 marks).</a:t>
            </a:r>
          </a:p>
          <a:p>
            <a:pPr marL="0" indent="0">
              <a:buNone/>
            </a:pPr>
            <a:endParaRPr lang="en-GB" b="1" dirty="0"/>
          </a:p>
          <a:p>
            <a:pPr marL="0" indent="0">
              <a:buNone/>
            </a:pPr>
            <a:endParaRPr lang="en-GB" dirty="0"/>
          </a:p>
          <a:p>
            <a:pPr marL="0" indent="0">
              <a:buNone/>
            </a:pPr>
            <a:r>
              <a:rPr lang="en-GB" dirty="0"/>
              <a:t>One way in which Hitler broke the terms of the Treaty of Versailles was…</a:t>
            </a:r>
          </a:p>
          <a:p>
            <a:pPr marL="0" indent="0">
              <a:buNone/>
            </a:pPr>
            <a:r>
              <a:rPr lang="en-GB" dirty="0"/>
              <a:t>Another way Hitler broke the terms of the Treaty of Versailles was…</a:t>
            </a:r>
          </a:p>
          <a:p>
            <a:pPr marL="0" indent="0">
              <a:buNone/>
            </a:pPr>
            <a:endParaRPr lang="en-GB" dirty="0"/>
          </a:p>
        </p:txBody>
      </p:sp>
    </p:spTree>
    <p:extLst>
      <p:ext uri="{BB962C8B-B14F-4D97-AF65-F5344CB8AC3E}">
        <p14:creationId xmlns:p14="http://schemas.microsoft.com/office/powerpoint/2010/main" val="975815684"/>
      </p:ext>
    </p:extLst>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Invasion of the Rhineland</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11766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78302"/>
            <a:ext cx="11241258" cy="720017"/>
          </a:xfrm>
          <a:solidFill>
            <a:schemeClr val="accent5">
              <a:lumMod val="40000"/>
              <a:lumOff val="60000"/>
            </a:schemeClr>
          </a:solidFill>
          <a:ln w="57150">
            <a:solidFill>
              <a:schemeClr val="tx1"/>
            </a:solidFill>
          </a:ln>
        </p:spPr>
        <p:txBody>
          <a:bodyPr/>
          <a:lstStyle/>
          <a:p>
            <a:r>
              <a:rPr lang="en-GB" dirty="0"/>
              <a:t>What was significant about the Rhineland?</a:t>
            </a:r>
          </a:p>
        </p:txBody>
      </p:sp>
      <p:pic>
        <p:nvPicPr>
          <p:cNvPr id="2050" name="Picture 2" descr="Image result for rhin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663" y="1803636"/>
            <a:ext cx="5578475" cy="4524315"/>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 y="1803636"/>
            <a:ext cx="5345723" cy="5016758"/>
          </a:xfrm>
          <a:prstGeom prst="rect">
            <a:avLst/>
          </a:prstGeom>
          <a:solidFill>
            <a:schemeClr val="bg1"/>
          </a:solidFill>
          <a:ln w="57150">
            <a:solidFill>
              <a:schemeClr val="tx1"/>
            </a:solidFill>
          </a:ln>
        </p:spPr>
        <p:txBody>
          <a:bodyPr wrap="square" rtlCol="0">
            <a:spAutoFit/>
          </a:bodyPr>
          <a:lstStyle/>
          <a:p>
            <a:r>
              <a:rPr lang="en-GB" sz="3200" dirty="0"/>
              <a:t>Under the terms of the Treaty of Versailles and the Locarno Treaties, the Rhineland belonged to Germany but it was to be free from military presence.</a:t>
            </a:r>
          </a:p>
          <a:p>
            <a:endParaRPr lang="en-GB" sz="3200" dirty="0"/>
          </a:p>
          <a:p>
            <a:r>
              <a:rPr lang="en-GB" sz="3200" dirty="0"/>
              <a:t>This was to protect France from any future invasions from Germany.</a:t>
            </a:r>
          </a:p>
        </p:txBody>
      </p:sp>
    </p:spTree>
    <p:extLst>
      <p:ext uri="{BB962C8B-B14F-4D97-AF65-F5344CB8AC3E}">
        <p14:creationId xmlns:p14="http://schemas.microsoft.com/office/powerpoint/2010/main" val="357634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pPr algn="ctr"/>
            <a:r>
              <a:rPr lang="en-GB" b="1" i="1" u="sng" dirty="0"/>
              <a:t>Lebensraum</a:t>
            </a:r>
            <a:r>
              <a:rPr lang="en-GB" b="1" i="1" dirty="0"/>
              <a:t> – </a:t>
            </a:r>
            <a:r>
              <a:rPr lang="en-GB" b="1" dirty="0"/>
              <a:t>What was this?</a:t>
            </a:r>
            <a:endParaRPr lang="en-GB" b="1" i="1" dirty="0"/>
          </a:p>
        </p:txBody>
      </p:sp>
      <p:sp>
        <p:nvSpPr>
          <p:cNvPr id="3" name="Content Placeholder 2"/>
          <p:cNvSpPr>
            <a:spLocks noGrp="1"/>
          </p:cNvSpPr>
          <p:nvPr>
            <p:ph idx="1"/>
          </p:nvPr>
        </p:nvSpPr>
        <p:spPr>
          <a:xfrm>
            <a:off x="838200" y="1825625"/>
            <a:ext cx="7461738" cy="4351338"/>
          </a:xfrm>
          <a:solidFill>
            <a:schemeClr val="bg1"/>
          </a:solidFill>
          <a:ln w="57150">
            <a:solidFill>
              <a:schemeClr val="tx1"/>
            </a:solidFill>
          </a:ln>
        </p:spPr>
        <p:txBody>
          <a:bodyPr/>
          <a:lstStyle/>
          <a:p>
            <a:r>
              <a:rPr lang="en-GB" dirty="0"/>
              <a:t>Hitler knew that to gain </a:t>
            </a:r>
            <a:r>
              <a:rPr lang="en-GB" i="1" dirty="0"/>
              <a:t>Lebensraum </a:t>
            </a:r>
            <a:r>
              <a:rPr lang="en-GB" dirty="0"/>
              <a:t>in the East, he would have to invade other countries. </a:t>
            </a:r>
          </a:p>
          <a:p>
            <a:endParaRPr lang="en-GB" dirty="0"/>
          </a:p>
          <a:p>
            <a:r>
              <a:rPr lang="en-GB" dirty="0"/>
              <a:t>He knew this would provoke a response from Britain and France.</a:t>
            </a:r>
          </a:p>
          <a:p>
            <a:endParaRPr lang="en-GB" dirty="0"/>
          </a:p>
          <a:p>
            <a:r>
              <a:rPr lang="en-GB" dirty="0"/>
              <a:t>He had to protect Germany’s western borders, so the </a:t>
            </a:r>
            <a:r>
              <a:rPr lang="en-GB" b="1" dirty="0"/>
              <a:t>remilitarisation </a:t>
            </a:r>
            <a:r>
              <a:rPr lang="en-GB" dirty="0"/>
              <a:t>of the Rhineland was key to this.</a:t>
            </a:r>
          </a:p>
          <a:p>
            <a:endParaRPr lang="en-GB" dirty="0"/>
          </a:p>
        </p:txBody>
      </p:sp>
      <p:pic>
        <p:nvPicPr>
          <p:cNvPr id="4" name="Picture 2" descr="Image result for rhin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863" y="2637543"/>
            <a:ext cx="3363005" cy="2727501"/>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95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dirty="0"/>
              <a:t>How did people in the Rhineland respond?</a:t>
            </a:r>
          </a:p>
        </p:txBody>
      </p:sp>
      <p:pic>
        <p:nvPicPr>
          <p:cNvPr id="4" name="Picture 3"/>
          <p:cNvPicPr>
            <a:picLocks noChangeAspect="1"/>
          </p:cNvPicPr>
          <p:nvPr/>
        </p:nvPicPr>
        <p:blipFill>
          <a:blip r:embed="rId2"/>
          <a:stretch>
            <a:fillRect/>
          </a:stretch>
        </p:blipFill>
        <p:spPr>
          <a:xfrm>
            <a:off x="3834838" y="1843307"/>
            <a:ext cx="5000625" cy="4840605"/>
          </a:xfrm>
          <a:prstGeom prst="rect">
            <a:avLst/>
          </a:prstGeom>
          <a:effectLst>
            <a:glow rad="127000">
              <a:schemeClr val="tx1"/>
            </a:glow>
          </a:effectLst>
        </p:spPr>
      </p:pic>
    </p:spTree>
    <p:extLst>
      <p:ext uri="{BB962C8B-B14F-4D97-AF65-F5344CB8AC3E}">
        <p14:creationId xmlns:p14="http://schemas.microsoft.com/office/powerpoint/2010/main" val="29941967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41"/>
            <a:ext cx="10329203" cy="929103"/>
          </a:xfrm>
          <a:solidFill>
            <a:schemeClr val="accent5">
              <a:lumMod val="40000"/>
              <a:lumOff val="60000"/>
            </a:schemeClr>
          </a:solidFill>
          <a:ln w="57150">
            <a:solidFill>
              <a:schemeClr val="tx1"/>
            </a:solidFill>
          </a:ln>
        </p:spPr>
        <p:txBody>
          <a:bodyPr/>
          <a:lstStyle/>
          <a:p>
            <a:pPr algn="ctr"/>
            <a:r>
              <a:rPr lang="en-GB" dirty="0"/>
              <a:t>Why didn’t other countries react? </a:t>
            </a:r>
          </a:p>
        </p:txBody>
      </p:sp>
      <p:sp>
        <p:nvSpPr>
          <p:cNvPr id="3" name="Content Placeholder 2"/>
          <p:cNvSpPr>
            <a:spLocks noGrp="1"/>
          </p:cNvSpPr>
          <p:nvPr>
            <p:ph idx="1"/>
          </p:nvPr>
        </p:nvSpPr>
        <p:spPr>
          <a:xfrm>
            <a:off x="838200" y="2317994"/>
            <a:ext cx="4802945" cy="4351338"/>
          </a:xfrm>
          <a:solidFill>
            <a:schemeClr val="bg1"/>
          </a:solidFill>
          <a:ln w="57150">
            <a:solidFill>
              <a:schemeClr val="tx1"/>
            </a:solidFill>
          </a:ln>
        </p:spPr>
        <p:txBody>
          <a:bodyPr>
            <a:normAutofit fontScale="92500" lnSpcReduction="10000"/>
          </a:bodyPr>
          <a:lstStyle/>
          <a:p>
            <a:pPr marL="0" indent="0" algn="ctr">
              <a:buNone/>
            </a:pPr>
            <a:r>
              <a:rPr lang="en-GB" b="1" u="sng" dirty="0"/>
              <a:t>Britain</a:t>
            </a:r>
          </a:p>
          <a:p>
            <a:r>
              <a:rPr lang="en-GB" dirty="0"/>
              <a:t>Many Britons felt Germany had the right to protect their borders.</a:t>
            </a:r>
          </a:p>
          <a:p>
            <a:r>
              <a:rPr lang="en-GB" dirty="0"/>
              <a:t>British troops were busy dealing with the invasion of Abyssinia.</a:t>
            </a:r>
          </a:p>
          <a:p>
            <a:r>
              <a:rPr lang="en-GB" dirty="0"/>
              <a:t>The Depression hit Britain hard; the nation couldn’t afford to intervene abroad.</a:t>
            </a:r>
          </a:p>
          <a:p>
            <a:r>
              <a:rPr lang="en-GB" dirty="0"/>
              <a:t>Many believed Hitler was reclaiming what was his.</a:t>
            </a:r>
          </a:p>
        </p:txBody>
      </p:sp>
      <p:sp>
        <p:nvSpPr>
          <p:cNvPr id="4" name="Content Placeholder 2"/>
          <p:cNvSpPr txBox="1">
            <a:spLocks/>
          </p:cNvSpPr>
          <p:nvPr/>
        </p:nvSpPr>
        <p:spPr>
          <a:xfrm>
            <a:off x="6364458" y="2291105"/>
            <a:ext cx="4802945" cy="4351338"/>
          </a:xfrm>
          <a:prstGeom prst="rect">
            <a:avLst/>
          </a:prstGeom>
          <a:solidFill>
            <a:schemeClr val="bg1"/>
          </a:solidFill>
          <a:ln w="57150">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u="sng" dirty="0"/>
              <a:t>France</a:t>
            </a:r>
          </a:p>
          <a:p>
            <a:r>
              <a:rPr lang="en-GB" dirty="0"/>
              <a:t>Politicians in France were fighting a general election. </a:t>
            </a:r>
          </a:p>
          <a:p>
            <a:r>
              <a:rPr lang="en-GB" dirty="0"/>
              <a:t>Plunging into a war would lose them votes.</a:t>
            </a:r>
          </a:p>
          <a:p>
            <a:r>
              <a:rPr lang="en-GB" dirty="0"/>
              <a:t>Much of the French army were stationed in Tunisia should the situation in Abyssinia worsened.</a:t>
            </a:r>
          </a:p>
          <a:p>
            <a:r>
              <a:rPr lang="en-GB" dirty="0"/>
              <a:t>French generals overestimated the size of the German army entering the Rhineland – they weren’t prepared to risk their men.</a:t>
            </a:r>
          </a:p>
        </p:txBody>
      </p:sp>
    </p:spTree>
    <p:extLst>
      <p:ext uri="{BB962C8B-B14F-4D97-AF65-F5344CB8AC3E}">
        <p14:creationId xmlns:p14="http://schemas.microsoft.com/office/powerpoint/2010/main" val="95789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8475" y="-2"/>
          <a:ext cx="11943470" cy="6864419"/>
        </p:xfrm>
        <a:graphic>
          <a:graphicData uri="http://schemas.openxmlformats.org/drawingml/2006/table">
            <a:tbl>
              <a:tblPr firstRow="1" bandRow="1">
                <a:tableStyleId>{616DA210-FB5B-4158-B5E0-FEB733F419BA}</a:tableStyleId>
              </a:tblPr>
              <a:tblGrid>
                <a:gridCol w="1237956">
                  <a:extLst>
                    <a:ext uri="{9D8B030D-6E8A-4147-A177-3AD203B41FA5}">
                      <a16:colId xmlns:a16="http://schemas.microsoft.com/office/drawing/2014/main" val="3227980612"/>
                    </a:ext>
                  </a:extLst>
                </a:gridCol>
                <a:gridCol w="3418449">
                  <a:extLst>
                    <a:ext uri="{9D8B030D-6E8A-4147-A177-3AD203B41FA5}">
                      <a16:colId xmlns:a16="http://schemas.microsoft.com/office/drawing/2014/main" val="2954795108"/>
                    </a:ext>
                  </a:extLst>
                </a:gridCol>
                <a:gridCol w="914400">
                  <a:extLst>
                    <a:ext uri="{9D8B030D-6E8A-4147-A177-3AD203B41FA5}">
                      <a16:colId xmlns:a16="http://schemas.microsoft.com/office/drawing/2014/main" val="3834708915"/>
                    </a:ext>
                  </a:extLst>
                </a:gridCol>
                <a:gridCol w="1814732">
                  <a:extLst>
                    <a:ext uri="{9D8B030D-6E8A-4147-A177-3AD203B41FA5}">
                      <a16:colId xmlns:a16="http://schemas.microsoft.com/office/drawing/2014/main" val="730211426"/>
                    </a:ext>
                  </a:extLst>
                </a:gridCol>
                <a:gridCol w="4557933">
                  <a:extLst>
                    <a:ext uri="{9D8B030D-6E8A-4147-A177-3AD203B41FA5}">
                      <a16:colId xmlns:a16="http://schemas.microsoft.com/office/drawing/2014/main" val="3824558994"/>
                    </a:ext>
                  </a:extLst>
                </a:gridCol>
              </a:tblGrid>
              <a:tr h="1828802">
                <a:tc>
                  <a:txBody>
                    <a:bodyPr/>
                    <a:lstStyle/>
                    <a:p>
                      <a:r>
                        <a:rPr lang="en-GB" sz="2400" b="0" dirty="0"/>
                        <a:t>Britain </a:t>
                      </a:r>
                    </a:p>
                  </a:txBody>
                  <a:tcPr>
                    <a:solidFill>
                      <a:schemeClr val="bg1"/>
                    </a:solidFill>
                  </a:tcPr>
                </a:tc>
                <a:tc>
                  <a:txBody>
                    <a:bodyPr/>
                    <a:lstStyle/>
                    <a:p>
                      <a:r>
                        <a:rPr lang="en-GB" sz="2400" b="0" dirty="0"/>
                        <a:t>Hitler suggested a non-aggression pact with Britain</a:t>
                      </a:r>
                    </a:p>
                  </a:txBody>
                  <a:tcPr>
                    <a:solidFill>
                      <a:schemeClr val="bg1"/>
                    </a:solidFill>
                  </a:tcPr>
                </a:tc>
                <a:tc>
                  <a:txBody>
                    <a:bodyPr/>
                    <a:lstStyle/>
                    <a:p>
                      <a:r>
                        <a:rPr lang="en-GB" sz="2400" b="0" dirty="0"/>
                        <a:t>1936</a:t>
                      </a:r>
                    </a:p>
                  </a:txBody>
                  <a:tcPr>
                    <a:solidFill>
                      <a:schemeClr val="bg1"/>
                    </a:solidFill>
                  </a:tcPr>
                </a:tc>
                <a:tc>
                  <a:txBody>
                    <a:bodyPr/>
                    <a:lstStyle/>
                    <a:p>
                      <a:r>
                        <a:rPr lang="en-GB" sz="2400" b="0" dirty="0"/>
                        <a:t>No</a:t>
                      </a:r>
                    </a:p>
                  </a:txBody>
                  <a:tcPr>
                    <a:solidFill>
                      <a:schemeClr val="bg1"/>
                    </a:solidFill>
                  </a:tcPr>
                </a:tc>
                <a:tc>
                  <a:txBody>
                    <a:bodyPr/>
                    <a:lstStyle/>
                    <a:p>
                      <a:r>
                        <a:rPr lang="en-GB" sz="2400" b="0" dirty="0"/>
                        <a:t>Some British wanted to cooperate with Hitler to avoid/postpone war. They needed time to rearm and recruit. </a:t>
                      </a:r>
                    </a:p>
                  </a:txBody>
                  <a:tcPr>
                    <a:solidFill>
                      <a:schemeClr val="bg1"/>
                    </a:solidFill>
                  </a:tcPr>
                </a:tc>
                <a:extLst>
                  <a:ext uri="{0D108BD9-81ED-4DB2-BD59-A6C34878D82A}">
                    <a16:rowId xmlns:a16="http://schemas.microsoft.com/office/drawing/2014/main" val="3171803698"/>
                  </a:ext>
                </a:extLst>
              </a:tr>
              <a:tr h="1653239">
                <a:tc>
                  <a:txBody>
                    <a:bodyPr/>
                    <a:lstStyle/>
                    <a:p>
                      <a:r>
                        <a:rPr lang="en-GB" sz="2400" dirty="0"/>
                        <a:t>Italy </a:t>
                      </a:r>
                    </a:p>
                  </a:txBody>
                  <a:tcPr>
                    <a:solidFill>
                      <a:schemeClr val="bg1"/>
                    </a:solidFill>
                  </a:tcPr>
                </a:tc>
                <a:tc>
                  <a:txBody>
                    <a:bodyPr/>
                    <a:lstStyle/>
                    <a:p>
                      <a:r>
                        <a:rPr lang="en-GB" sz="2400" dirty="0"/>
                        <a:t>Rome-Berlin Axis – an</a:t>
                      </a:r>
                      <a:r>
                        <a:rPr lang="en-GB" sz="2400" baseline="0" dirty="0"/>
                        <a:t> agreement to work closely together</a:t>
                      </a:r>
                      <a:endParaRPr lang="en-GB" sz="2400" dirty="0"/>
                    </a:p>
                  </a:txBody>
                  <a:tcPr>
                    <a:solidFill>
                      <a:schemeClr val="bg1"/>
                    </a:solidFill>
                  </a:tcPr>
                </a:tc>
                <a:tc>
                  <a:txBody>
                    <a:bodyPr/>
                    <a:lstStyle/>
                    <a:p>
                      <a:r>
                        <a:rPr lang="en-GB" sz="2400" dirty="0"/>
                        <a:t>1936</a:t>
                      </a:r>
                    </a:p>
                  </a:txBody>
                  <a:tcPr>
                    <a:solidFill>
                      <a:schemeClr val="bg1"/>
                    </a:solidFill>
                  </a:tcPr>
                </a:tc>
                <a:tc>
                  <a:txBody>
                    <a:bodyPr/>
                    <a:lstStyle/>
                    <a:p>
                      <a:r>
                        <a:rPr lang="en-GB" sz="2400" dirty="0"/>
                        <a:t>Unofficial</a:t>
                      </a:r>
                    </a:p>
                  </a:txBody>
                  <a:tcPr>
                    <a:solidFill>
                      <a:schemeClr val="bg1"/>
                    </a:solidFill>
                  </a:tcPr>
                </a:tc>
                <a:tc>
                  <a:txBody>
                    <a:bodyPr/>
                    <a:lstStyle/>
                    <a:p>
                      <a:r>
                        <a:rPr lang="en-GB" sz="2400" dirty="0"/>
                        <a:t>Mussolini</a:t>
                      </a:r>
                      <a:r>
                        <a:rPr lang="en-GB" sz="2400" baseline="0" dirty="0"/>
                        <a:t> no longer felt isolated in Europe and that he had an ally if a country declared war on him. </a:t>
                      </a:r>
                      <a:endParaRPr lang="en-GB" sz="2400" dirty="0"/>
                    </a:p>
                  </a:txBody>
                  <a:tcPr>
                    <a:solidFill>
                      <a:schemeClr val="bg1"/>
                    </a:solidFill>
                  </a:tcPr>
                </a:tc>
                <a:extLst>
                  <a:ext uri="{0D108BD9-81ED-4DB2-BD59-A6C34878D82A}">
                    <a16:rowId xmlns:a16="http://schemas.microsoft.com/office/drawing/2014/main" val="290383509"/>
                  </a:ext>
                </a:extLst>
              </a:tr>
              <a:tr h="1004938">
                <a:tc>
                  <a:txBody>
                    <a:bodyPr/>
                    <a:lstStyle/>
                    <a:p>
                      <a:r>
                        <a:rPr lang="en-GB" sz="2400" dirty="0"/>
                        <a:t>Spain</a:t>
                      </a:r>
                    </a:p>
                  </a:txBody>
                  <a:tcPr>
                    <a:solidFill>
                      <a:schemeClr val="bg1"/>
                    </a:solidFill>
                  </a:tcPr>
                </a:tc>
                <a:tc>
                  <a:txBody>
                    <a:bodyPr/>
                    <a:lstStyle/>
                    <a:p>
                      <a:r>
                        <a:rPr lang="en-GB" sz="2400" dirty="0"/>
                        <a:t>Hitler sent troops and weapons to help General Franco in Spain</a:t>
                      </a:r>
                    </a:p>
                  </a:txBody>
                  <a:tcPr>
                    <a:solidFill>
                      <a:schemeClr val="bg1"/>
                    </a:solidFill>
                  </a:tcPr>
                </a:tc>
                <a:tc>
                  <a:txBody>
                    <a:bodyPr/>
                    <a:lstStyle/>
                    <a:p>
                      <a:r>
                        <a:rPr lang="en-GB" sz="2400" dirty="0"/>
                        <a:t>1936</a:t>
                      </a:r>
                    </a:p>
                  </a:txBody>
                  <a:tcPr>
                    <a:solidFill>
                      <a:schemeClr val="bg1"/>
                    </a:solidFill>
                  </a:tcPr>
                </a:tc>
                <a:tc>
                  <a:txBody>
                    <a:bodyPr/>
                    <a:lstStyle/>
                    <a:p>
                      <a:r>
                        <a:rPr lang="en-GB" sz="2400" dirty="0"/>
                        <a:t>Yes</a:t>
                      </a:r>
                    </a:p>
                  </a:txBody>
                  <a:tcPr>
                    <a:solidFill>
                      <a:schemeClr val="bg1"/>
                    </a:solidFill>
                  </a:tcPr>
                </a:tc>
                <a:tc>
                  <a:txBody>
                    <a:bodyPr/>
                    <a:lstStyle/>
                    <a:p>
                      <a:r>
                        <a:rPr lang="en-GB" sz="2400" dirty="0"/>
                        <a:t>Franco was able to defeat</a:t>
                      </a:r>
                      <a:r>
                        <a:rPr lang="en-GB" sz="2400" baseline="0" dirty="0"/>
                        <a:t> the Republicans and essentially owed Hitler one!</a:t>
                      </a:r>
                      <a:endParaRPr lang="en-GB" sz="2400" dirty="0"/>
                    </a:p>
                  </a:txBody>
                  <a:tcPr>
                    <a:solidFill>
                      <a:schemeClr val="bg1"/>
                    </a:solidFill>
                  </a:tcPr>
                </a:tc>
                <a:extLst>
                  <a:ext uri="{0D108BD9-81ED-4DB2-BD59-A6C34878D82A}">
                    <a16:rowId xmlns:a16="http://schemas.microsoft.com/office/drawing/2014/main" val="4164400337"/>
                  </a:ext>
                </a:extLst>
              </a:tr>
              <a:tr h="1004938">
                <a:tc>
                  <a:txBody>
                    <a:bodyPr/>
                    <a:lstStyle/>
                    <a:p>
                      <a:r>
                        <a:rPr lang="en-GB" sz="2400" dirty="0"/>
                        <a:t>Japan</a:t>
                      </a:r>
                    </a:p>
                  </a:txBody>
                  <a:tcPr>
                    <a:solidFill>
                      <a:schemeClr val="bg1"/>
                    </a:solidFill>
                  </a:tcPr>
                </a:tc>
                <a:tc>
                  <a:txBody>
                    <a:bodyPr/>
                    <a:lstStyle/>
                    <a:p>
                      <a:r>
                        <a:rPr lang="en-GB" sz="2400" dirty="0"/>
                        <a:t>Anti-</a:t>
                      </a:r>
                      <a:r>
                        <a:rPr lang="en-GB" sz="2400" dirty="0" err="1"/>
                        <a:t>Comintern</a:t>
                      </a:r>
                      <a:r>
                        <a:rPr lang="en-GB" sz="2400" dirty="0"/>
                        <a:t> act – an agreement to fight communism</a:t>
                      </a:r>
                    </a:p>
                  </a:txBody>
                  <a:tcPr>
                    <a:solidFill>
                      <a:schemeClr val="bg1"/>
                    </a:solidFill>
                  </a:tcPr>
                </a:tc>
                <a:tc>
                  <a:txBody>
                    <a:bodyPr/>
                    <a:lstStyle/>
                    <a:p>
                      <a:r>
                        <a:rPr lang="en-GB" sz="2400" dirty="0"/>
                        <a:t>1936</a:t>
                      </a:r>
                    </a:p>
                  </a:txBody>
                  <a:tcPr>
                    <a:solidFill>
                      <a:schemeClr val="bg1"/>
                    </a:solidFill>
                  </a:tcPr>
                </a:tc>
                <a:tc>
                  <a:txBody>
                    <a:bodyPr/>
                    <a:lstStyle/>
                    <a:p>
                      <a:r>
                        <a:rPr lang="en-GB" sz="2400" dirty="0"/>
                        <a:t>Yes</a:t>
                      </a:r>
                    </a:p>
                  </a:txBody>
                  <a:tcPr>
                    <a:solidFill>
                      <a:schemeClr val="bg1"/>
                    </a:solidFill>
                  </a:tcPr>
                </a:tc>
                <a:tc>
                  <a:txBody>
                    <a:bodyPr/>
                    <a:lstStyle/>
                    <a:p>
                      <a:r>
                        <a:rPr lang="en-GB" sz="2400" dirty="0"/>
                        <a:t>Japan signed this pact hoping that</a:t>
                      </a:r>
                      <a:r>
                        <a:rPr lang="en-GB" sz="2400" baseline="0" dirty="0"/>
                        <a:t> China would feel threatened and surrender.</a:t>
                      </a:r>
                      <a:endParaRPr lang="en-GB" sz="2400" dirty="0"/>
                    </a:p>
                  </a:txBody>
                  <a:tcPr>
                    <a:solidFill>
                      <a:schemeClr val="bg1"/>
                    </a:solidFill>
                  </a:tcPr>
                </a:tc>
                <a:extLst>
                  <a:ext uri="{0D108BD9-81ED-4DB2-BD59-A6C34878D82A}">
                    <a16:rowId xmlns:a16="http://schemas.microsoft.com/office/drawing/2014/main" val="1468045915"/>
                  </a:ext>
                </a:extLst>
              </a:tr>
              <a:tr h="1004938">
                <a:tc>
                  <a:txBody>
                    <a:bodyPr/>
                    <a:lstStyle/>
                    <a:p>
                      <a:r>
                        <a:rPr lang="en-GB" sz="2400" dirty="0"/>
                        <a:t>Italy +</a:t>
                      </a:r>
                      <a:r>
                        <a:rPr lang="en-GB" sz="2400" baseline="0" dirty="0"/>
                        <a:t> Japan</a:t>
                      </a:r>
                      <a:endParaRPr lang="en-GB" sz="2400" dirty="0"/>
                    </a:p>
                  </a:txBody>
                  <a:tcPr>
                    <a:solidFill>
                      <a:schemeClr val="bg1"/>
                    </a:solidFill>
                  </a:tcPr>
                </a:tc>
                <a:tc>
                  <a:txBody>
                    <a:bodyPr/>
                    <a:lstStyle/>
                    <a:p>
                      <a:r>
                        <a:rPr lang="en-GB" sz="2400" dirty="0"/>
                        <a:t>Pact of Steel –</a:t>
                      </a:r>
                      <a:r>
                        <a:rPr lang="en-GB" sz="2400" baseline="0" dirty="0"/>
                        <a:t> armies would work together</a:t>
                      </a:r>
                      <a:endParaRPr lang="en-GB" sz="2400" dirty="0"/>
                    </a:p>
                  </a:txBody>
                  <a:tcPr>
                    <a:solidFill>
                      <a:schemeClr val="bg1"/>
                    </a:solidFill>
                  </a:tcPr>
                </a:tc>
                <a:tc>
                  <a:txBody>
                    <a:bodyPr/>
                    <a:lstStyle/>
                    <a:p>
                      <a:r>
                        <a:rPr lang="en-GB" sz="2400" dirty="0"/>
                        <a:t>1939-1940</a:t>
                      </a:r>
                    </a:p>
                  </a:txBody>
                  <a:tcPr>
                    <a:solidFill>
                      <a:schemeClr val="bg1"/>
                    </a:solidFill>
                  </a:tcPr>
                </a:tc>
                <a:tc>
                  <a:txBody>
                    <a:bodyPr/>
                    <a:lstStyle/>
                    <a:p>
                      <a:r>
                        <a:rPr lang="en-GB" sz="2400" dirty="0"/>
                        <a:t>Yes</a:t>
                      </a:r>
                    </a:p>
                  </a:txBody>
                  <a:tcPr>
                    <a:solidFill>
                      <a:schemeClr val="bg1"/>
                    </a:solidFill>
                  </a:tcPr>
                </a:tc>
                <a:tc>
                  <a:txBody>
                    <a:bodyPr/>
                    <a:lstStyle/>
                    <a:p>
                      <a:r>
                        <a:rPr lang="en-GB" sz="2400" dirty="0"/>
                        <a:t>Italy</a:t>
                      </a:r>
                      <a:r>
                        <a:rPr lang="en-GB" sz="2400" baseline="0" dirty="0"/>
                        <a:t> signed up in 1939</a:t>
                      </a:r>
                    </a:p>
                    <a:p>
                      <a:r>
                        <a:rPr lang="en-GB" sz="2400" baseline="0" dirty="0"/>
                        <a:t>Japan signed up 1940</a:t>
                      </a:r>
                      <a:endParaRPr lang="en-GB" sz="2400" dirty="0"/>
                    </a:p>
                  </a:txBody>
                  <a:tcPr>
                    <a:solidFill>
                      <a:schemeClr val="bg1"/>
                    </a:solidFill>
                  </a:tcPr>
                </a:tc>
                <a:extLst>
                  <a:ext uri="{0D108BD9-81ED-4DB2-BD59-A6C34878D82A}">
                    <a16:rowId xmlns:a16="http://schemas.microsoft.com/office/drawing/2014/main" val="698676609"/>
                  </a:ext>
                </a:extLst>
              </a:tr>
            </a:tbl>
          </a:graphicData>
        </a:graphic>
      </p:graphicFrame>
    </p:spTree>
    <p:extLst>
      <p:ext uri="{BB962C8B-B14F-4D97-AF65-F5344CB8AC3E}">
        <p14:creationId xmlns:p14="http://schemas.microsoft.com/office/powerpoint/2010/main" val="4029599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12434" cy="1325563"/>
          </a:xfrm>
          <a:solidFill>
            <a:schemeClr val="accent5">
              <a:lumMod val="20000"/>
              <a:lumOff val="80000"/>
            </a:schemeClr>
          </a:solidFill>
          <a:ln w="57150"/>
        </p:spPr>
        <p:style>
          <a:lnRef idx="2">
            <a:schemeClr val="dk1"/>
          </a:lnRef>
          <a:fillRef idx="1">
            <a:schemeClr val="lt1"/>
          </a:fillRef>
          <a:effectRef idx="0">
            <a:schemeClr val="dk1"/>
          </a:effectRef>
          <a:fontRef idx="minor">
            <a:schemeClr val="dk1"/>
          </a:fontRef>
        </p:style>
        <p:txBody>
          <a:bodyPr/>
          <a:lstStyle/>
          <a:p>
            <a:r>
              <a:rPr lang="en-GB" b="1" u="sng" dirty="0"/>
              <a:t>Study Source A</a:t>
            </a:r>
          </a:p>
        </p:txBody>
      </p:sp>
      <p:sp>
        <p:nvSpPr>
          <p:cNvPr id="3" name="Content Placeholder 2"/>
          <p:cNvSpPr>
            <a:spLocks noGrp="1"/>
          </p:cNvSpPr>
          <p:nvPr>
            <p:ph idx="1"/>
          </p:nvPr>
        </p:nvSpPr>
        <p:spPr>
          <a:xfrm>
            <a:off x="838200" y="1825625"/>
            <a:ext cx="5112434" cy="4351338"/>
          </a:xfrm>
          <a:ln w="57150"/>
        </p:spPr>
        <p:style>
          <a:lnRef idx="2">
            <a:schemeClr val="dk1"/>
          </a:lnRef>
          <a:fillRef idx="1">
            <a:schemeClr val="lt1"/>
          </a:fillRef>
          <a:effectRef idx="0">
            <a:schemeClr val="dk1"/>
          </a:effectRef>
          <a:fontRef idx="minor">
            <a:schemeClr val="dk1"/>
          </a:fontRef>
        </p:style>
        <p:txBody>
          <a:bodyPr>
            <a:normAutofit/>
          </a:bodyPr>
          <a:lstStyle/>
          <a:p>
            <a:r>
              <a:rPr lang="en-GB" sz="4000" dirty="0"/>
              <a:t>Source A opposes Hitler’s involvement in the Spanish Civil War. How do you know? Explain your answer using the source and your own knowledge. </a:t>
            </a:r>
          </a:p>
        </p:txBody>
      </p:sp>
      <p:pic>
        <p:nvPicPr>
          <p:cNvPr id="5" name="Picture 4"/>
          <p:cNvPicPr>
            <a:picLocks noChangeAspect="1"/>
          </p:cNvPicPr>
          <p:nvPr/>
        </p:nvPicPr>
        <p:blipFill>
          <a:blip r:embed="rId2"/>
          <a:stretch>
            <a:fillRect/>
          </a:stretch>
        </p:blipFill>
        <p:spPr>
          <a:xfrm>
            <a:off x="7306042" y="365125"/>
            <a:ext cx="3994052" cy="5642391"/>
          </a:xfrm>
          <a:prstGeom prst="rect">
            <a:avLst/>
          </a:prstGeom>
        </p:spPr>
      </p:pic>
    </p:spTree>
    <p:extLst>
      <p:ext uri="{BB962C8B-B14F-4D97-AF65-F5344CB8AC3E}">
        <p14:creationId xmlns:p14="http://schemas.microsoft.com/office/powerpoint/2010/main" val="2126687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 y="206098"/>
            <a:ext cx="3574774" cy="1325563"/>
          </a:xfrm>
          <a:solidFill>
            <a:schemeClr val="accent5">
              <a:lumMod val="40000"/>
              <a:lumOff val="60000"/>
            </a:schemeClr>
          </a:solidFill>
          <a:ln w="57150">
            <a:solidFill>
              <a:schemeClr val="tx1"/>
            </a:solidFill>
          </a:ln>
        </p:spPr>
        <p:txBody>
          <a:bodyPr/>
          <a:lstStyle/>
          <a:p>
            <a:r>
              <a:rPr lang="en-GB" dirty="0"/>
              <a:t>Background</a:t>
            </a:r>
          </a:p>
        </p:txBody>
      </p:sp>
      <p:sp>
        <p:nvSpPr>
          <p:cNvPr id="3" name="Content Placeholder 2"/>
          <p:cNvSpPr>
            <a:spLocks noGrp="1"/>
          </p:cNvSpPr>
          <p:nvPr>
            <p:ph idx="1"/>
          </p:nvPr>
        </p:nvSpPr>
        <p:spPr>
          <a:xfrm>
            <a:off x="188843" y="1732859"/>
            <a:ext cx="10515600" cy="4828393"/>
          </a:xfrm>
          <a:solidFill>
            <a:schemeClr val="bg1"/>
          </a:solidFill>
          <a:ln w="57150">
            <a:solidFill>
              <a:schemeClr val="tx1"/>
            </a:solidFill>
          </a:ln>
        </p:spPr>
        <p:txBody>
          <a:bodyPr>
            <a:normAutofit/>
          </a:bodyPr>
          <a:lstStyle/>
          <a:p>
            <a:r>
              <a:rPr lang="en-GB" dirty="0"/>
              <a:t>Hitler had already attempted to join Germany and Austria in 1934.</a:t>
            </a:r>
          </a:p>
          <a:p>
            <a:r>
              <a:rPr lang="en-GB" dirty="0"/>
              <a:t>There was a strong and loyal Nazi Party in Austria. </a:t>
            </a:r>
          </a:p>
          <a:p>
            <a:r>
              <a:rPr lang="en-GB" dirty="0"/>
              <a:t>They had murdered the Austrian leader during an attempted takeover.</a:t>
            </a:r>
          </a:p>
          <a:p>
            <a:endParaRPr lang="en-GB" dirty="0"/>
          </a:p>
          <a:p>
            <a:r>
              <a:rPr lang="en-GB" dirty="0"/>
              <a:t>A major factor in their failure was that the Italian leader, Benito Mussolini, stood up to Hitler.</a:t>
            </a:r>
          </a:p>
          <a:p>
            <a:r>
              <a:rPr lang="en-GB" dirty="0"/>
              <a:t>With the signing of the Anti-</a:t>
            </a:r>
            <a:r>
              <a:rPr lang="en-GB" dirty="0" err="1"/>
              <a:t>Comintern</a:t>
            </a:r>
            <a:r>
              <a:rPr lang="en-GB" dirty="0"/>
              <a:t> Act and their mutual support for General Franco in the Spanish Civil War, Hitler had another attempt.</a:t>
            </a:r>
          </a:p>
        </p:txBody>
      </p:sp>
      <p:sp>
        <p:nvSpPr>
          <p:cNvPr id="4" name="TextBox 3"/>
          <p:cNvSpPr txBox="1"/>
          <p:nvPr/>
        </p:nvSpPr>
        <p:spPr>
          <a:xfrm>
            <a:off x="5738191" y="357809"/>
            <a:ext cx="51020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linkClick r:id="rId2"/>
              </a:rPr>
              <a:t>http://www.bbc.co.uk/education/clips/zmt7tfr</a:t>
            </a:r>
            <a:endParaRPr lang="en-GB" dirty="0"/>
          </a:p>
          <a:p>
            <a:r>
              <a:rPr lang="en-GB" dirty="0"/>
              <a:t>The Rhineland and </a:t>
            </a:r>
            <a:r>
              <a:rPr lang="en-GB" i="1" dirty="0"/>
              <a:t>Anschluss</a:t>
            </a:r>
            <a:endParaRPr lang="en-GB" dirty="0"/>
          </a:p>
        </p:txBody>
      </p:sp>
    </p:spTree>
    <p:extLst>
      <p:ext uri="{BB962C8B-B14F-4D97-AF65-F5344CB8AC3E}">
        <p14:creationId xmlns:p14="http://schemas.microsoft.com/office/powerpoint/2010/main" val="15623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3"/>
            <a:ext cx="10922392" cy="619614"/>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sz="4000" dirty="0"/>
              <a:t>Question 2) Study Sources A and B</a:t>
            </a:r>
          </a:p>
        </p:txBody>
      </p:sp>
      <p:sp>
        <p:nvSpPr>
          <p:cNvPr id="3" name="Content Placeholder 2"/>
          <p:cNvSpPr>
            <a:spLocks noGrp="1"/>
          </p:cNvSpPr>
          <p:nvPr>
            <p:ph idx="1"/>
          </p:nvPr>
        </p:nvSpPr>
        <p:spPr>
          <a:xfrm>
            <a:off x="261423" y="1009698"/>
            <a:ext cx="11471031" cy="2155533"/>
          </a:xfrm>
          <a:solidFill>
            <a:schemeClr val="accent6">
              <a:lumMod val="20000"/>
              <a:lumOff val="80000"/>
            </a:schemeClr>
          </a:solidFill>
          <a:ln w="57150"/>
        </p:spPr>
        <p:style>
          <a:lnRef idx="2">
            <a:schemeClr val="dk1"/>
          </a:lnRef>
          <a:fillRef idx="1">
            <a:schemeClr val="lt1"/>
          </a:fillRef>
          <a:effectRef idx="0">
            <a:schemeClr val="dk1"/>
          </a:effectRef>
          <a:fontRef idx="minor">
            <a:schemeClr val="dk1"/>
          </a:fontRef>
        </p:style>
        <p:txBody>
          <a:bodyPr>
            <a:noAutofit/>
          </a:bodyPr>
          <a:lstStyle/>
          <a:p>
            <a:r>
              <a:rPr lang="en-GB" sz="3000" dirty="0"/>
              <a:t>How useful are Sources A and B to a historian studying opinions about the Treaty of Versailles?</a:t>
            </a:r>
          </a:p>
          <a:p>
            <a:r>
              <a:rPr lang="en-GB" sz="3000" dirty="0"/>
              <a:t>Refer to the sources and your contextual knowledge.</a:t>
            </a:r>
          </a:p>
          <a:p>
            <a:pPr marL="0" indent="0">
              <a:buNone/>
            </a:pPr>
            <a:r>
              <a:rPr lang="en-GB" sz="3000" dirty="0"/>
              <a:t>12 marks.</a:t>
            </a:r>
          </a:p>
        </p:txBody>
      </p:sp>
      <p:sp>
        <p:nvSpPr>
          <p:cNvPr id="11" name="Content Placeholder 2"/>
          <p:cNvSpPr txBox="1">
            <a:spLocks/>
          </p:cNvSpPr>
          <p:nvPr/>
        </p:nvSpPr>
        <p:spPr>
          <a:xfrm>
            <a:off x="261422" y="3359002"/>
            <a:ext cx="11471031" cy="2884489"/>
          </a:xfrm>
          <a:prstGeom prst="rect">
            <a:avLst/>
          </a:prstGeom>
          <a:solidFill>
            <a:schemeClr val="accent4">
              <a:lumMod val="40000"/>
              <a:lumOff val="60000"/>
            </a:schemeClr>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dirty="0"/>
              <a:t>The usefulness of a source is to do with what it tells you about the event. </a:t>
            </a:r>
          </a:p>
          <a:p>
            <a:pPr marL="0" indent="0">
              <a:buNone/>
            </a:pPr>
            <a:r>
              <a:rPr lang="en-GB" sz="3000" b="1" dirty="0"/>
              <a:t>Every source is useful </a:t>
            </a:r>
            <a:r>
              <a:rPr lang="en-GB" sz="3000" dirty="0"/>
              <a:t>but some are more useful than others. </a:t>
            </a:r>
          </a:p>
          <a:p>
            <a:pPr marL="0" indent="0">
              <a:buNone/>
            </a:pPr>
            <a:r>
              <a:rPr lang="en-GB" sz="3000" b="1" dirty="0"/>
              <a:t>It might reveal something new; people’s opinions; information about the event.</a:t>
            </a:r>
          </a:p>
          <a:p>
            <a:pPr marL="0" indent="0">
              <a:buNone/>
            </a:pPr>
            <a:endParaRPr lang="en-GB" sz="3000" dirty="0"/>
          </a:p>
          <a:p>
            <a:pPr marL="0" indent="0">
              <a:buNone/>
            </a:pPr>
            <a:r>
              <a:rPr lang="en-GB" sz="3000" dirty="0"/>
              <a:t> </a:t>
            </a:r>
          </a:p>
        </p:txBody>
      </p:sp>
    </p:spTree>
    <p:extLst>
      <p:ext uri="{BB962C8B-B14F-4D97-AF65-F5344CB8AC3E}">
        <p14:creationId xmlns:p14="http://schemas.microsoft.com/office/powerpoint/2010/main" val="1160646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784209" y="1744394"/>
            <a:ext cx="5416061" cy="37279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56406" y="2700997"/>
            <a:ext cx="3530991" cy="1754326"/>
          </a:xfrm>
          <a:prstGeom prst="rect">
            <a:avLst/>
          </a:prstGeom>
          <a:noFill/>
        </p:spPr>
        <p:txBody>
          <a:bodyPr wrap="square" rtlCol="0">
            <a:spAutoFit/>
          </a:bodyPr>
          <a:lstStyle/>
          <a:p>
            <a:pPr algn="ctr"/>
            <a:r>
              <a:rPr lang="en-GB" sz="3600" dirty="0"/>
              <a:t>Why did Hitler want to unite with Austria?</a:t>
            </a:r>
          </a:p>
        </p:txBody>
      </p:sp>
      <p:cxnSp>
        <p:nvCxnSpPr>
          <p:cNvPr id="7" name="Straight Arrow Connector 6"/>
          <p:cNvCxnSpPr/>
          <p:nvPr/>
        </p:nvCxnSpPr>
        <p:spPr>
          <a:xfrm flipH="1">
            <a:off x="2260210" y="4234375"/>
            <a:ext cx="1523999" cy="99411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8018583" y="701039"/>
            <a:ext cx="1181687" cy="90033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8609426" y="4458286"/>
            <a:ext cx="1336431" cy="74089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2602524" y="1852247"/>
            <a:ext cx="1617784" cy="103749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64234" y="351692"/>
            <a:ext cx="229303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Austria had ruled Germany for 600 years.</a:t>
            </a:r>
          </a:p>
        </p:txBody>
      </p:sp>
      <p:sp>
        <p:nvSpPr>
          <p:cNvPr id="18" name="TextBox 17"/>
          <p:cNvSpPr txBox="1"/>
          <p:nvPr/>
        </p:nvSpPr>
        <p:spPr>
          <a:xfrm>
            <a:off x="9326880" y="100875"/>
            <a:ext cx="25439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Shared a language and similar cultures.</a:t>
            </a:r>
          </a:p>
        </p:txBody>
      </p:sp>
      <p:sp>
        <p:nvSpPr>
          <p:cNvPr id="10" name="TextBox 9"/>
          <p:cNvSpPr txBox="1"/>
          <p:nvPr/>
        </p:nvSpPr>
        <p:spPr>
          <a:xfrm>
            <a:off x="309489" y="5472333"/>
            <a:ext cx="229303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United in World War 1</a:t>
            </a:r>
          </a:p>
        </p:txBody>
      </p:sp>
      <p:sp>
        <p:nvSpPr>
          <p:cNvPr id="11" name="TextBox 10"/>
          <p:cNvSpPr txBox="1"/>
          <p:nvPr/>
        </p:nvSpPr>
        <p:spPr>
          <a:xfrm>
            <a:off x="7566074" y="5257861"/>
            <a:ext cx="462592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Hitler could achieve one of his foreign policy aims: unite all German speaking people in a Greater Germany</a:t>
            </a:r>
          </a:p>
        </p:txBody>
      </p:sp>
      <p:cxnSp>
        <p:nvCxnSpPr>
          <p:cNvPr id="14" name="Straight Arrow Connector 13"/>
          <p:cNvCxnSpPr/>
          <p:nvPr/>
        </p:nvCxnSpPr>
        <p:spPr>
          <a:xfrm flipH="1" flipV="1">
            <a:off x="5401993" y="1151205"/>
            <a:ext cx="75028" cy="9635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220308" y="201304"/>
            <a:ext cx="229303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Hitler was born there.</a:t>
            </a:r>
          </a:p>
        </p:txBody>
      </p:sp>
    </p:spTree>
    <p:extLst>
      <p:ext uri="{BB962C8B-B14F-4D97-AF65-F5344CB8AC3E}">
        <p14:creationId xmlns:p14="http://schemas.microsoft.com/office/powerpoint/2010/main" val="4258386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87383"/>
            <a:ext cx="11678194" cy="5889580"/>
          </a:xfrm>
          <a:solidFill>
            <a:schemeClr val="bg1"/>
          </a:solidFill>
          <a:ln w="57150">
            <a:solidFill>
              <a:schemeClr val="tx1"/>
            </a:solidFill>
          </a:ln>
        </p:spPr>
        <p:txBody>
          <a:bodyPr>
            <a:normAutofit/>
          </a:bodyPr>
          <a:lstStyle/>
          <a:p>
            <a:pPr marL="0" indent="0">
              <a:buNone/>
            </a:pPr>
            <a:r>
              <a:rPr lang="en-GB" sz="3600" b="1" dirty="0"/>
              <a:t>Austria – </a:t>
            </a:r>
            <a:r>
              <a:rPr lang="en-GB" sz="3600" dirty="0"/>
              <a:t>most people in Austria in favour of Anschluss and Hitler’s leadership as they think it will make Austria great again.</a:t>
            </a:r>
          </a:p>
          <a:p>
            <a:pPr marL="0" indent="0">
              <a:buNone/>
            </a:pPr>
            <a:r>
              <a:rPr lang="en-GB" sz="3600" dirty="0"/>
              <a:t>However, Austria was home to 180,000 Jews. They know Jews in Germany are persecuted so think this will happen to them. After the Nazis invaded, Jews are arrested at random, imprisoned, or forced to scrub streets/public toilets with their sacred prayer cloths. </a:t>
            </a:r>
          </a:p>
          <a:p>
            <a:pPr marL="0" indent="0">
              <a:buNone/>
            </a:pPr>
            <a:r>
              <a:rPr lang="en-GB" sz="3600" dirty="0"/>
              <a:t>Thousands of Jews leave Austria. </a:t>
            </a:r>
          </a:p>
        </p:txBody>
      </p:sp>
    </p:spTree>
    <p:extLst>
      <p:ext uri="{BB962C8B-B14F-4D97-AF65-F5344CB8AC3E}">
        <p14:creationId xmlns:p14="http://schemas.microsoft.com/office/powerpoint/2010/main" val="1481355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87383"/>
            <a:ext cx="11678194" cy="5889580"/>
          </a:xfrm>
          <a:solidFill>
            <a:schemeClr val="bg1"/>
          </a:solidFill>
          <a:ln w="57150">
            <a:solidFill>
              <a:schemeClr val="tx1"/>
            </a:solidFill>
          </a:ln>
        </p:spPr>
        <p:txBody>
          <a:bodyPr>
            <a:normAutofit/>
          </a:bodyPr>
          <a:lstStyle/>
          <a:p>
            <a:pPr marL="0" indent="0">
              <a:buNone/>
            </a:pPr>
            <a:r>
              <a:rPr lang="en-GB" sz="3600" b="1" dirty="0"/>
              <a:t>Germany – </a:t>
            </a:r>
            <a:r>
              <a:rPr lang="en-GB" sz="3600" dirty="0"/>
              <a:t>Germany was stronger and Hitler had made another step towards uniting German speakers and overthrowing </a:t>
            </a:r>
            <a:r>
              <a:rPr lang="en-GB" sz="3600" dirty="0" err="1"/>
              <a:t>ToV</a:t>
            </a:r>
            <a:r>
              <a:rPr lang="en-GB" sz="3600" dirty="0"/>
              <a:t>. Austria also had lots of steel and iron. Also, a massive propaganda success.</a:t>
            </a:r>
          </a:p>
          <a:p>
            <a:pPr marL="0" indent="0">
              <a:buNone/>
            </a:pPr>
            <a:endParaRPr lang="en-GB" sz="3600" dirty="0"/>
          </a:p>
          <a:p>
            <a:pPr marL="0" indent="0">
              <a:buNone/>
            </a:pPr>
            <a:r>
              <a:rPr lang="en-GB" sz="3600" b="1" dirty="0"/>
              <a:t>Britain </a:t>
            </a:r>
            <a:r>
              <a:rPr lang="en-GB" sz="3600" dirty="0"/>
              <a:t>– Most in Britain feels Austria and Germany are essentially the same country so should have the right to unite. Some, like Churchill, think if Austria wanted to, Germany should have negotiated rather than sending in troops.</a:t>
            </a:r>
            <a:endParaRPr lang="en-GB" sz="3600" b="1" dirty="0"/>
          </a:p>
        </p:txBody>
      </p:sp>
    </p:spTree>
    <p:extLst>
      <p:ext uri="{BB962C8B-B14F-4D97-AF65-F5344CB8AC3E}">
        <p14:creationId xmlns:p14="http://schemas.microsoft.com/office/powerpoint/2010/main" val="3008770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7" y="378822"/>
            <a:ext cx="5995850" cy="5889580"/>
          </a:xfrm>
          <a:solidFill>
            <a:schemeClr val="bg1"/>
          </a:solidFill>
          <a:ln w="57150">
            <a:solidFill>
              <a:schemeClr val="tx1"/>
            </a:solidFill>
          </a:ln>
        </p:spPr>
        <p:txBody>
          <a:bodyPr>
            <a:normAutofit fontScale="92500"/>
          </a:bodyPr>
          <a:lstStyle/>
          <a:p>
            <a:pPr marL="0" indent="0">
              <a:buNone/>
            </a:pPr>
            <a:r>
              <a:rPr lang="en-GB" sz="3600" b="1" dirty="0"/>
              <a:t>France – </a:t>
            </a:r>
            <a:r>
              <a:rPr lang="en-GB" sz="3600" dirty="0"/>
              <a:t>has its own political problems. 2 days before Anschluss, the whole French government had resigned because of unrest due to economic issues.</a:t>
            </a:r>
          </a:p>
          <a:p>
            <a:pPr marL="0" indent="0">
              <a:buNone/>
            </a:pPr>
            <a:endParaRPr lang="en-GB" sz="3600" dirty="0"/>
          </a:p>
          <a:p>
            <a:pPr marL="0" indent="0">
              <a:buNone/>
            </a:pPr>
            <a:r>
              <a:rPr lang="en-GB" sz="3600" b="1" dirty="0"/>
              <a:t>Czechoslovakia – </a:t>
            </a:r>
            <a:r>
              <a:rPr lang="en-GB" sz="3600" dirty="0"/>
              <a:t>Afraid when they heard the news. They think they’ll be next. Turned to Britain and France who promised to protect them if Germany invade.</a:t>
            </a:r>
            <a:endParaRPr lang="en-GB" sz="3600" b="1" dirty="0"/>
          </a:p>
        </p:txBody>
      </p:sp>
      <p:pic>
        <p:nvPicPr>
          <p:cNvPr id="4" name="Picture 2" descr="Image result for rhin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88" y="614916"/>
            <a:ext cx="5578475" cy="4524315"/>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15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rtualsk.com/current_issue/sudeten/su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218" y="2588455"/>
            <a:ext cx="7572990" cy="3959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istoryonthenet.com/files/fs/ww2/images/sudetenla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73" y="252431"/>
            <a:ext cx="3954063" cy="298313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4654041">
            <a:off x="4296827" y="-22110"/>
            <a:ext cx="487900" cy="30781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Down Arrow 6"/>
          <p:cNvSpPr/>
          <p:nvPr/>
        </p:nvSpPr>
        <p:spPr>
          <a:xfrm rot="706336">
            <a:off x="5575113" y="1380034"/>
            <a:ext cx="487900" cy="209284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1560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dirty="0"/>
              <a:t>Why did Hitler want the Sudetenland?</a:t>
            </a:r>
          </a:p>
        </p:txBody>
      </p:sp>
      <p:sp>
        <p:nvSpPr>
          <p:cNvPr id="3" name="Content Placeholder 2"/>
          <p:cNvSpPr>
            <a:spLocks noGrp="1"/>
          </p:cNvSpPr>
          <p:nvPr>
            <p:ph idx="1"/>
          </p:nvPr>
        </p:nvSpPr>
        <p:spPr>
          <a:solidFill>
            <a:schemeClr val="bg1"/>
          </a:solidFill>
          <a:ln w="57150">
            <a:solidFill>
              <a:schemeClr val="tx1"/>
            </a:solidFill>
          </a:ln>
        </p:spPr>
        <p:txBody>
          <a:bodyPr>
            <a:normAutofit/>
          </a:bodyPr>
          <a:lstStyle/>
          <a:p>
            <a:r>
              <a:rPr lang="en-GB" dirty="0"/>
              <a:t>Czechoslovakia had been created from taking German land after WW1 – Hitler wanted it back</a:t>
            </a:r>
          </a:p>
          <a:p>
            <a:r>
              <a:rPr lang="en-GB" dirty="0"/>
              <a:t>It had many forts, factories, railways, and industries – Hitler could use this for rearmament</a:t>
            </a:r>
          </a:p>
          <a:p>
            <a:r>
              <a:rPr lang="en-GB" dirty="0"/>
              <a:t>It was home to 3 million Germans – they said they were being persecuted by the government – Hitler wanted to ‘save’ them</a:t>
            </a:r>
          </a:p>
          <a:p>
            <a:r>
              <a:rPr lang="en-GB" dirty="0"/>
              <a:t>It would be a good base to attack and take over the rest of Czechoslovakia </a:t>
            </a:r>
          </a:p>
        </p:txBody>
      </p:sp>
    </p:spTree>
    <p:extLst>
      <p:ext uri="{BB962C8B-B14F-4D97-AF65-F5344CB8AC3E}">
        <p14:creationId xmlns:p14="http://schemas.microsoft.com/office/powerpoint/2010/main" val="37124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24" y="422756"/>
            <a:ext cx="10515600" cy="1325563"/>
          </a:xfrm>
          <a:solidFill>
            <a:schemeClr val="accent5">
              <a:lumMod val="40000"/>
              <a:lumOff val="60000"/>
            </a:schemeClr>
          </a:solidFill>
          <a:ln w="57150">
            <a:solidFill>
              <a:schemeClr val="tx1"/>
            </a:solidFill>
          </a:ln>
        </p:spPr>
        <p:txBody>
          <a:bodyPr/>
          <a:lstStyle/>
          <a:p>
            <a:r>
              <a:rPr lang="en-GB" b="1" u="sng" dirty="0"/>
              <a:t>Important dates</a:t>
            </a:r>
          </a:p>
        </p:txBody>
      </p:sp>
      <p:sp>
        <p:nvSpPr>
          <p:cNvPr id="4" name="Content Placeholder 2"/>
          <p:cNvSpPr txBox="1">
            <a:spLocks/>
          </p:cNvSpPr>
          <p:nvPr/>
        </p:nvSpPr>
        <p:spPr>
          <a:xfrm>
            <a:off x="927279" y="2041264"/>
            <a:ext cx="10457645" cy="4655371"/>
          </a:xfrm>
          <a:prstGeom prst="rect">
            <a:avLst/>
          </a:prstGeom>
          <a:solidFill>
            <a:schemeClr val="bg1"/>
          </a:solidFill>
          <a:ln w="5715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15</a:t>
            </a:r>
            <a:r>
              <a:rPr lang="en-GB" sz="3600" baseline="30000" dirty="0"/>
              <a:t>th</a:t>
            </a:r>
            <a:r>
              <a:rPr lang="en-GB" sz="3600" dirty="0"/>
              <a:t> September 1938 – Chamberlain flew to Hitler’s holiday home. Hitler said war could only be avoided by giving him the Sudetenland. Chamberlain was so desperate for a peaceful solution so agreed.</a:t>
            </a:r>
          </a:p>
          <a:p>
            <a:pPr marL="0" indent="0">
              <a:buNone/>
            </a:pPr>
            <a:r>
              <a:rPr lang="en-GB" sz="3600" dirty="0"/>
              <a:t>Chamberlain met the Czechs and forced them to agree.</a:t>
            </a:r>
          </a:p>
          <a:p>
            <a:pPr marL="0" indent="0">
              <a:buNone/>
            </a:pPr>
            <a:r>
              <a:rPr lang="en-GB" sz="3600" dirty="0"/>
              <a:t>22</a:t>
            </a:r>
            <a:r>
              <a:rPr lang="en-GB" sz="3600" baseline="30000" dirty="0"/>
              <a:t>nd</a:t>
            </a:r>
            <a:r>
              <a:rPr lang="en-GB" sz="3600" dirty="0"/>
              <a:t> September 1938 – Chamberlain returned to meet Hitler. Hitler changed his demands. He wanted the Sudetenland by 1</a:t>
            </a:r>
            <a:r>
              <a:rPr lang="en-GB" sz="3600" baseline="30000" dirty="0"/>
              <a:t>st</a:t>
            </a:r>
            <a:r>
              <a:rPr lang="en-GB" sz="3600" dirty="0"/>
              <a:t> October and said Hungary and Poland should also receive Czech land. </a:t>
            </a:r>
          </a:p>
          <a:p>
            <a:pPr marL="0" indent="0">
              <a:buNone/>
            </a:pPr>
            <a:endParaRPr lang="en-GB" sz="3600" dirty="0"/>
          </a:p>
        </p:txBody>
      </p:sp>
    </p:spTree>
    <p:extLst>
      <p:ext uri="{BB962C8B-B14F-4D97-AF65-F5344CB8AC3E}">
        <p14:creationId xmlns:p14="http://schemas.microsoft.com/office/powerpoint/2010/main" val="348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3" y="169817"/>
            <a:ext cx="11926389" cy="6583680"/>
          </a:xfrm>
          <a:solidFill>
            <a:schemeClr val="bg1"/>
          </a:solidFill>
          <a:ln w="57150">
            <a:solidFill>
              <a:schemeClr val="tx1"/>
            </a:solidFill>
          </a:ln>
        </p:spPr>
        <p:txBody>
          <a:bodyPr>
            <a:normAutofit fontScale="85000" lnSpcReduction="20000"/>
          </a:bodyPr>
          <a:lstStyle/>
          <a:p>
            <a:r>
              <a:rPr lang="en-GB" sz="3600" dirty="0"/>
              <a:t>Write an account of how events in the Sudetenland became an international crisis (8 marks)</a:t>
            </a:r>
          </a:p>
          <a:p>
            <a:pPr marL="0" indent="0">
              <a:buNone/>
            </a:pPr>
            <a:endParaRPr lang="en-GB" sz="3600" dirty="0"/>
          </a:p>
          <a:p>
            <a:pPr marL="0" indent="0">
              <a:buNone/>
            </a:pPr>
            <a:r>
              <a:rPr lang="en-GB" sz="3600" dirty="0"/>
              <a:t>Hitler wanted the Sudetenland because it was home to three million Germans. They claimed they were being persecuted by the Czechoslovakian government and Hitler wanted to save them. </a:t>
            </a:r>
          </a:p>
          <a:p>
            <a:pPr marL="0" indent="0">
              <a:buNone/>
            </a:pPr>
            <a:r>
              <a:rPr lang="en-GB" sz="3600" dirty="0"/>
              <a:t>One reason events in the Sudetenland became an international crisis was because Hitler was threatening to invade the Sudetenland. Chamberlain flew to meet Hitler in September in 1938. Chamberlain’s aim was to make an agreement that would avoid war. Hitler demanded to annex the Sudetenland and if Britain didn’t agree he would invade anyway. </a:t>
            </a:r>
          </a:p>
          <a:p>
            <a:pPr marL="0" indent="0">
              <a:buNone/>
            </a:pPr>
            <a:r>
              <a:rPr lang="en-GB" sz="3600" dirty="0"/>
              <a:t>Another reason it became an international crisis was that after Chamberlain got Czechoslovakia to agree (reluctantly), Hitler demanded that he get it sooner. Even after this, he wanted more and invaded the rest of the country. Other countries such as Hungary and Poland were worried because they thought they would be next. All signs were now pointing to war and Britain threatened to declare war on Germany if they </a:t>
            </a:r>
            <a:r>
              <a:rPr lang="en-GB" sz="3600"/>
              <a:t>invaded Poland.</a:t>
            </a:r>
            <a:endParaRPr lang="en-GB" sz="3600" dirty="0"/>
          </a:p>
          <a:p>
            <a:pPr marL="0" indent="0">
              <a:buNone/>
            </a:pPr>
            <a:endParaRPr lang="en-GB" sz="3600" dirty="0"/>
          </a:p>
          <a:p>
            <a:pPr marL="0" indent="0">
              <a:buNone/>
            </a:pPr>
            <a:endParaRPr lang="en-GB" sz="3600" dirty="0"/>
          </a:p>
        </p:txBody>
      </p:sp>
    </p:spTree>
    <p:extLst>
      <p:ext uri="{BB962C8B-B14F-4D97-AF65-F5344CB8AC3E}">
        <p14:creationId xmlns:p14="http://schemas.microsoft.com/office/powerpoint/2010/main" val="65157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873"/>
            <a:ext cx="10515600" cy="1325563"/>
          </a:xfrm>
          <a:solidFill>
            <a:schemeClr val="accent5">
              <a:lumMod val="40000"/>
              <a:lumOff val="60000"/>
            </a:schemeClr>
          </a:solidFill>
          <a:ln w="57150">
            <a:solidFill>
              <a:schemeClr val="tx1"/>
            </a:solidFill>
          </a:ln>
        </p:spPr>
        <p:txBody>
          <a:bodyPr>
            <a:normAutofit/>
          </a:bodyPr>
          <a:lstStyle/>
          <a:p>
            <a:r>
              <a:rPr lang="en-GB" sz="5400" b="1" u="sng" dirty="0"/>
              <a:t>Plenary</a:t>
            </a:r>
          </a:p>
        </p:txBody>
      </p:sp>
      <p:sp>
        <p:nvSpPr>
          <p:cNvPr id="3" name="Content Placeholder 2"/>
          <p:cNvSpPr>
            <a:spLocks noGrp="1"/>
          </p:cNvSpPr>
          <p:nvPr>
            <p:ph idx="1"/>
          </p:nvPr>
        </p:nvSpPr>
        <p:spPr>
          <a:solidFill>
            <a:schemeClr val="bg1"/>
          </a:solidFill>
          <a:ln w="57150">
            <a:solidFill>
              <a:schemeClr val="tx1"/>
            </a:solidFill>
          </a:ln>
        </p:spPr>
        <p:txBody>
          <a:bodyPr>
            <a:normAutofit/>
          </a:bodyPr>
          <a:lstStyle/>
          <a:p>
            <a:r>
              <a:rPr lang="en-GB" sz="3600" dirty="0"/>
              <a:t>Write an account of how Britain appeased Hitler in the 1930s. </a:t>
            </a:r>
            <a:r>
              <a:rPr lang="en-GB" sz="3600"/>
              <a:t>(8 marks).</a:t>
            </a:r>
            <a:endParaRPr lang="en-GB" sz="3600" dirty="0"/>
          </a:p>
          <a:p>
            <a:endParaRPr lang="en-GB" sz="3600" dirty="0"/>
          </a:p>
          <a:p>
            <a:r>
              <a:rPr lang="en-GB" sz="3600" dirty="0"/>
              <a:t>One way Britain appeased Hitler in the 1930s was…</a:t>
            </a:r>
          </a:p>
          <a:p>
            <a:r>
              <a:rPr lang="en-GB" sz="3600" dirty="0"/>
              <a:t>Another way was….</a:t>
            </a:r>
          </a:p>
        </p:txBody>
      </p:sp>
    </p:spTree>
    <p:extLst>
      <p:ext uri="{BB962C8B-B14F-4D97-AF65-F5344CB8AC3E}">
        <p14:creationId xmlns:p14="http://schemas.microsoft.com/office/powerpoint/2010/main" val="74569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873"/>
            <a:ext cx="10515600" cy="1325563"/>
          </a:xfrm>
          <a:solidFill>
            <a:schemeClr val="accent5">
              <a:lumMod val="40000"/>
              <a:lumOff val="60000"/>
            </a:schemeClr>
          </a:solidFill>
          <a:ln w="57150">
            <a:solidFill>
              <a:schemeClr val="tx1"/>
            </a:solidFill>
          </a:ln>
        </p:spPr>
        <p:txBody>
          <a:bodyPr>
            <a:normAutofit/>
          </a:bodyPr>
          <a:lstStyle/>
          <a:p>
            <a:r>
              <a:rPr lang="en-GB" sz="5400" b="1" u="sng" dirty="0"/>
              <a:t>Context</a:t>
            </a:r>
          </a:p>
        </p:txBody>
      </p:sp>
      <p:sp>
        <p:nvSpPr>
          <p:cNvPr id="3" name="Content Placeholder 2"/>
          <p:cNvSpPr>
            <a:spLocks noGrp="1"/>
          </p:cNvSpPr>
          <p:nvPr>
            <p:ph idx="1"/>
          </p:nvPr>
        </p:nvSpPr>
        <p:spPr>
          <a:solidFill>
            <a:schemeClr val="bg1"/>
          </a:solidFill>
          <a:ln w="57150">
            <a:solidFill>
              <a:schemeClr val="tx1"/>
            </a:solidFill>
          </a:ln>
        </p:spPr>
        <p:txBody>
          <a:bodyPr>
            <a:normAutofit/>
          </a:bodyPr>
          <a:lstStyle/>
          <a:p>
            <a:r>
              <a:rPr lang="en-GB" dirty="0"/>
              <a:t>During the late 1930s, the British followed a policy of appeasement. This meant that the British government was prepared to go to almost any lengths to avoid war.</a:t>
            </a:r>
          </a:p>
          <a:p>
            <a:r>
              <a:rPr lang="en-GB" dirty="0"/>
              <a:t>Neville Chamberlain’s use of appeasement has been argued about by lots of historians.</a:t>
            </a:r>
          </a:p>
          <a:p>
            <a:r>
              <a:rPr lang="en-GB" dirty="0"/>
              <a:t>Some support it, saying that it was the only responsible thing to do</a:t>
            </a:r>
          </a:p>
          <a:p>
            <a:r>
              <a:rPr lang="en-GB" dirty="0"/>
              <a:t>Others claim that if Britain and France had acted while Hitler was still weak, then war would have been avoided. </a:t>
            </a:r>
          </a:p>
        </p:txBody>
      </p:sp>
    </p:spTree>
    <p:extLst>
      <p:ext uri="{BB962C8B-B14F-4D97-AF65-F5344CB8AC3E}">
        <p14:creationId xmlns:p14="http://schemas.microsoft.com/office/powerpoint/2010/main" val="395451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3"/>
            <a:ext cx="10922392" cy="619614"/>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sz="4000" dirty="0"/>
              <a:t>Question 2) Study Sources A and B</a:t>
            </a:r>
          </a:p>
        </p:txBody>
      </p:sp>
      <p:sp>
        <p:nvSpPr>
          <p:cNvPr id="11" name="Content Placeholder 2"/>
          <p:cNvSpPr txBox="1">
            <a:spLocks/>
          </p:cNvSpPr>
          <p:nvPr/>
        </p:nvSpPr>
        <p:spPr>
          <a:xfrm>
            <a:off x="261422" y="967410"/>
            <a:ext cx="11471031" cy="5276082"/>
          </a:xfrm>
          <a:prstGeom prst="rect">
            <a:avLst/>
          </a:prstGeom>
          <a:solidFill>
            <a:schemeClr val="accent4">
              <a:lumMod val="40000"/>
              <a:lumOff val="60000"/>
            </a:schemeClr>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dirty="0"/>
              <a:t>Tips:</a:t>
            </a:r>
          </a:p>
          <a:p>
            <a:pPr marL="0" indent="0">
              <a:buNone/>
            </a:pPr>
            <a:r>
              <a:rPr lang="en-GB" sz="3000" dirty="0"/>
              <a:t>Look at the </a:t>
            </a:r>
            <a:r>
              <a:rPr lang="en-GB" sz="3000" b="1" dirty="0"/>
              <a:t>date</a:t>
            </a:r>
            <a:r>
              <a:rPr lang="en-GB" sz="3000" dirty="0"/>
              <a:t> and who the author/artist is. In this case, both are from 1919 but B is from </a:t>
            </a:r>
            <a:r>
              <a:rPr lang="en-GB" sz="3000" b="1" dirty="0"/>
              <a:t>after </a:t>
            </a:r>
            <a:r>
              <a:rPr lang="en-GB" sz="3000" dirty="0"/>
              <a:t>the Treaty and C comes </a:t>
            </a:r>
            <a:r>
              <a:rPr lang="en-GB" sz="3000" b="1" dirty="0"/>
              <a:t>before. </a:t>
            </a:r>
            <a:r>
              <a:rPr lang="en-GB" sz="3000" dirty="0"/>
              <a:t>Does this make a difference?</a:t>
            </a:r>
          </a:p>
          <a:p>
            <a:pPr marL="0" indent="0">
              <a:buNone/>
            </a:pPr>
            <a:r>
              <a:rPr lang="en-GB" sz="3000" dirty="0"/>
              <a:t>Describe what you see/read and link it to what you know about the Treaty of Versailles.</a:t>
            </a:r>
          </a:p>
          <a:p>
            <a:pPr marL="0" indent="0">
              <a:buNone/>
            </a:pPr>
            <a:endParaRPr lang="en-GB" sz="3000" dirty="0"/>
          </a:p>
          <a:p>
            <a:pPr marL="0" indent="0">
              <a:buNone/>
            </a:pPr>
            <a:r>
              <a:rPr lang="en-GB" sz="3000" dirty="0"/>
              <a:t>Remember: this is about </a:t>
            </a:r>
            <a:r>
              <a:rPr lang="en-GB" sz="3000" b="1" dirty="0"/>
              <a:t>opinions </a:t>
            </a:r>
            <a:r>
              <a:rPr lang="en-GB" sz="3000" dirty="0"/>
              <a:t>of the Treaty of Versailles, not the Treaty itself. </a:t>
            </a:r>
          </a:p>
          <a:p>
            <a:pPr marL="0" indent="0">
              <a:buNone/>
            </a:pPr>
            <a:endParaRPr lang="en-GB" sz="3000" dirty="0"/>
          </a:p>
          <a:p>
            <a:pPr marL="0" indent="0">
              <a:buNone/>
            </a:pPr>
            <a:endParaRPr lang="en-GB" sz="3000" dirty="0"/>
          </a:p>
          <a:p>
            <a:pPr marL="0" indent="0">
              <a:buNone/>
            </a:pPr>
            <a:r>
              <a:rPr lang="en-GB" sz="3000" dirty="0"/>
              <a:t> </a:t>
            </a:r>
          </a:p>
        </p:txBody>
      </p:sp>
    </p:spTree>
    <p:extLst>
      <p:ext uri="{BB962C8B-B14F-4D97-AF65-F5344CB8AC3E}">
        <p14:creationId xmlns:p14="http://schemas.microsoft.com/office/powerpoint/2010/main" val="299430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335237" y="182879"/>
            <a:ext cx="8117058" cy="6555545"/>
          </a:xfrm>
          <a:prstGeom prst="verticalScroll">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315872" y="1360962"/>
            <a:ext cx="3961228" cy="5211287"/>
          </a:xfrm>
          <a:ln>
            <a:solidFill>
              <a:schemeClr val="tx1"/>
            </a:solidFill>
          </a:ln>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en-GB" dirty="0"/>
              <a:t>Neville Chamberlain was born in Birmingham.</a:t>
            </a:r>
          </a:p>
          <a:p>
            <a:r>
              <a:rPr lang="en-GB" dirty="0"/>
              <a:t>His father was a politician.</a:t>
            </a:r>
          </a:p>
          <a:p>
            <a:r>
              <a:rPr lang="en-GB" dirty="0"/>
              <a:t>His half-brother, Austen, held many positions with Conservative governments of the early 20</a:t>
            </a:r>
            <a:r>
              <a:rPr lang="en-GB" baseline="30000" dirty="0"/>
              <a:t>th</a:t>
            </a:r>
            <a:r>
              <a:rPr lang="en-GB" dirty="0"/>
              <a:t> Century.</a:t>
            </a:r>
          </a:p>
          <a:p>
            <a:r>
              <a:rPr lang="en-GB" dirty="0"/>
              <a:t>In 1915, Chamberlain became lord mayor of Birmingham.</a:t>
            </a:r>
          </a:p>
          <a:p>
            <a:r>
              <a:rPr lang="en-GB" dirty="0"/>
              <a:t>In 1918, he became the Conservative MP for Birmingham.</a:t>
            </a:r>
          </a:p>
          <a:p>
            <a:r>
              <a:rPr lang="en-GB" dirty="0"/>
              <a:t>1923 – Chancellor of the Exchequer</a:t>
            </a:r>
          </a:p>
          <a:p>
            <a:r>
              <a:rPr lang="en-GB" dirty="0"/>
              <a:t>1914 – Minister of Health</a:t>
            </a:r>
          </a:p>
          <a:p>
            <a:r>
              <a:rPr lang="en-GB" dirty="0"/>
              <a:t>1937 – he became Prime Minister.</a:t>
            </a:r>
          </a:p>
        </p:txBody>
      </p:sp>
      <p:sp>
        <p:nvSpPr>
          <p:cNvPr id="6" name="TextBox 5"/>
          <p:cNvSpPr txBox="1"/>
          <p:nvPr/>
        </p:nvSpPr>
        <p:spPr>
          <a:xfrm>
            <a:off x="4192172" y="295422"/>
            <a:ext cx="572555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t>Neville Chamberlain – 1869-1940</a:t>
            </a:r>
          </a:p>
        </p:txBody>
      </p:sp>
      <p:pic>
        <p:nvPicPr>
          <p:cNvPr id="7" name="Picture 6"/>
          <p:cNvPicPr>
            <a:picLocks noChangeAspect="1"/>
          </p:cNvPicPr>
          <p:nvPr/>
        </p:nvPicPr>
        <p:blipFill>
          <a:blip r:embed="rId2"/>
          <a:stretch>
            <a:fillRect/>
          </a:stretch>
        </p:blipFill>
        <p:spPr>
          <a:xfrm>
            <a:off x="7372350" y="1360962"/>
            <a:ext cx="2186324" cy="2810988"/>
          </a:xfrm>
          <a:prstGeom prst="rect">
            <a:avLst/>
          </a:prstGeom>
        </p:spPr>
      </p:pic>
    </p:spTree>
    <p:extLst>
      <p:ext uri="{BB962C8B-B14F-4D97-AF65-F5344CB8AC3E}">
        <p14:creationId xmlns:p14="http://schemas.microsoft.com/office/powerpoint/2010/main" val="2694968262"/>
      </p:ext>
    </p:extLst>
  </p:cSld>
  <p:clrMapOvr>
    <a:masterClrMapping/>
  </p:clrMapOvr>
  <p:transition spd="slow">
    <p:wheel spokes="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9650" y="5394991"/>
            <a:ext cx="977506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hlinkClick r:id="rId2"/>
              </a:rPr>
              <a:t>http://www.bbc.co.uk/education/clips/zvryr82</a:t>
            </a:r>
            <a:endParaRPr lang="en-GB" sz="2400" dirty="0"/>
          </a:p>
          <a:p>
            <a:r>
              <a:rPr lang="en-GB" sz="2400" dirty="0"/>
              <a:t>Add to your argument using the information from this clip.</a:t>
            </a:r>
          </a:p>
        </p:txBody>
      </p:sp>
      <p:sp>
        <p:nvSpPr>
          <p:cNvPr id="9" name="TextBox 8"/>
          <p:cNvSpPr txBox="1"/>
          <p:nvPr/>
        </p:nvSpPr>
        <p:spPr>
          <a:xfrm>
            <a:off x="346262" y="289318"/>
            <a:ext cx="10439400" cy="2123658"/>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GB" sz="2200" dirty="0"/>
              <a:t>Many people felt the Treaty of Versailles had been too harsh and thought it was only fair to overturn parts of it e.g. rearm and remilitarise the Rhineland</a:t>
            </a:r>
          </a:p>
          <a:p>
            <a:pPr marL="342900" indent="-342900">
              <a:buFont typeface="Arial" panose="020B0604020202020204" pitchFamily="34" charset="0"/>
              <a:buChar char="•"/>
            </a:pPr>
            <a:r>
              <a:rPr lang="en-GB" sz="2200" dirty="0"/>
              <a:t>Hitler kept telling the British he was a man of peace</a:t>
            </a:r>
          </a:p>
          <a:p>
            <a:pPr marL="342900" indent="-342900">
              <a:buFont typeface="Arial" panose="020B0604020202020204" pitchFamily="34" charset="0"/>
              <a:buChar char="•"/>
            </a:pPr>
            <a:r>
              <a:rPr lang="en-GB" sz="2200" dirty="0"/>
              <a:t>Everyone wanted to avoid the horrors of another war</a:t>
            </a:r>
          </a:p>
          <a:p>
            <a:pPr marL="342900" indent="-342900">
              <a:buFont typeface="Arial" panose="020B0604020202020204" pitchFamily="34" charset="0"/>
              <a:buChar char="•"/>
            </a:pPr>
            <a:r>
              <a:rPr lang="en-GB" sz="2200" dirty="0"/>
              <a:t>Threat of Communism worried people more than Hitler. A strong Germany would prevent communism spreading. </a:t>
            </a:r>
          </a:p>
        </p:txBody>
      </p:sp>
      <p:sp>
        <p:nvSpPr>
          <p:cNvPr id="10" name="TextBox 9"/>
          <p:cNvSpPr txBox="1"/>
          <p:nvPr/>
        </p:nvSpPr>
        <p:spPr>
          <a:xfrm>
            <a:off x="346262" y="2741165"/>
            <a:ext cx="10439400" cy="2123658"/>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GB" sz="2200" dirty="0"/>
              <a:t>People misjudged Hitler and missed opportunities to stop him e.g. the Rhineland</a:t>
            </a:r>
          </a:p>
          <a:p>
            <a:pPr marL="342900" indent="-342900">
              <a:buFont typeface="Arial" panose="020B0604020202020204" pitchFamily="34" charset="0"/>
              <a:buChar char="•"/>
            </a:pPr>
            <a:r>
              <a:rPr lang="en-GB" sz="2200" dirty="0"/>
              <a:t>Appeasement was morally wrong and left countries like Czechoslovakia occupied by the Nazis</a:t>
            </a:r>
          </a:p>
          <a:p>
            <a:pPr marL="342900" indent="-342900">
              <a:buFont typeface="Arial" panose="020B0604020202020204" pitchFamily="34" charset="0"/>
              <a:buChar char="•"/>
            </a:pPr>
            <a:r>
              <a:rPr lang="en-GB" sz="2200" dirty="0"/>
              <a:t>The more Hitler got away with the more confident he grew</a:t>
            </a:r>
          </a:p>
          <a:p>
            <a:pPr marL="342900" indent="-342900">
              <a:buFont typeface="Arial" panose="020B0604020202020204" pitchFamily="34" charset="0"/>
              <a:buChar char="•"/>
            </a:pPr>
            <a:r>
              <a:rPr lang="en-GB" sz="2200" dirty="0"/>
              <a:t>Appeasement alienated the USSR who were worried about being left alone without support if Hitler invaded them </a:t>
            </a:r>
          </a:p>
        </p:txBody>
      </p:sp>
    </p:spTree>
    <p:extLst>
      <p:ext uri="{BB962C8B-B14F-4D97-AF65-F5344CB8AC3E}">
        <p14:creationId xmlns:p14="http://schemas.microsoft.com/office/powerpoint/2010/main" val="956300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1" y="4081389"/>
            <a:ext cx="10439400" cy="246221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i="1" dirty="0"/>
              <a:t>“We are not interested in breaking peace. I am thankful to Mr Chamberlain for all his trouble and I assured him that the German people want nothing but peace, but I also declared that I cannot go beyond the limits of our patience. I further assured him, and I repeat here, that if this problem is solved, there will be no further territorial problems in Europe for Germany.”</a:t>
            </a:r>
          </a:p>
          <a:p>
            <a:endParaRPr lang="en-GB" sz="2200" dirty="0"/>
          </a:p>
          <a:p>
            <a:r>
              <a:rPr lang="en-GB" sz="2200" dirty="0"/>
              <a:t>Adapted from a speech given by Hitler in 1938.</a:t>
            </a:r>
          </a:p>
        </p:txBody>
      </p:sp>
      <p:pic>
        <p:nvPicPr>
          <p:cNvPr id="3" name="Picture 2" descr="Image result for spineless leaders of democracy"/>
          <p:cNvPicPr/>
          <p:nvPr/>
        </p:nvPicPr>
        <p:blipFill>
          <a:blip r:embed="rId2">
            <a:extLst>
              <a:ext uri="{28A0092B-C50C-407E-A947-70E740481C1C}">
                <a14:useLocalDpi xmlns:a14="http://schemas.microsoft.com/office/drawing/2010/main" val="0"/>
              </a:ext>
            </a:extLst>
          </a:blip>
          <a:srcRect/>
          <a:stretch>
            <a:fillRect/>
          </a:stretch>
        </p:blipFill>
        <p:spPr bwMode="auto">
          <a:xfrm>
            <a:off x="314324" y="301624"/>
            <a:ext cx="5514975" cy="3470275"/>
          </a:xfrm>
          <a:prstGeom prst="rect">
            <a:avLst/>
          </a:prstGeom>
          <a:noFill/>
          <a:ln>
            <a:noFill/>
          </a:ln>
        </p:spPr>
      </p:pic>
      <p:pic>
        <p:nvPicPr>
          <p:cNvPr id="4" name="Picture 3"/>
          <p:cNvPicPr/>
          <p:nvPr/>
        </p:nvPicPr>
        <p:blipFill rotWithShape="1">
          <a:blip r:embed="rId3"/>
          <a:srcRect l="9295" t="34997" r="71664" b="13357"/>
          <a:stretch/>
        </p:blipFill>
        <p:spPr bwMode="auto">
          <a:xfrm>
            <a:off x="7129462" y="301624"/>
            <a:ext cx="4395788" cy="3470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515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a:solidFill>
            <a:schemeClr val="accent5">
              <a:lumMod val="60000"/>
              <a:lumOff val="4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Exam practice</a:t>
            </a:r>
          </a:p>
        </p:txBody>
      </p:sp>
      <p:sp>
        <p:nvSpPr>
          <p:cNvPr id="3" name="Content Placeholder 2"/>
          <p:cNvSpPr>
            <a:spLocks noGrp="1"/>
          </p:cNvSpPr>
          <p:nvPr>
            <p:ph idx="1"/>
          </p:nvPr>
        </p:nvSpPr>
        <p:spPr>
          <a:xfrm>
            <a:off x="838200" y="1214846"/>
            <a:ext cx="10515600" cy="5424493"/>
          </a:xfrm>
          <a:solidFill>
            <a:schemeClr val="bg1"/>
          </a:solidFill>
          <a:ln w="57150"/>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a:t>“The policy of appeasement was a mistake that led to the outbreak of the Second World War.” How far do you agree with this statement? Explain your answer. (16 marks, </a:t>
            </a:r>
            <a:r>
              <a:rPr lang="en-GB" dirty="0" err="1"/>
              <a:t>SPaG</a:t>
            </a:r>
            <a:r>
              <a:rPr lang="en-GB" dirty="0"/>
              <a:t>, 4 marks). </a:t>
            </a:r>
          </a:p>
          <a:p>
            <a:pPr marL="0" indent="0">
              <a:buNone/>
            </a:pPr>
            <a:endParaRPr lang="en-GB" dirty="0"/>
          </a:p>
          <a:p>
            <a:pPr marL="0" indent="0">
              <a:buNone/>
            </a:pPr>
            <a:r>
              <a:rPr lang="en-GB" dirty="0"/>
              <a:t>Paragraph one: It can be argued that appeasement was a mistake that led to the outbreak of world war 2.</a:t>
            </a:r>
          </a:p>
          <a:p>
            <a:pPr marL="0" indent="0">
              <a:buNone/>
            </a:pPr>
            <a:endParaRPr lang="en-GB" dirty="0"/>
          </a:p>
          <a:p>
            <a:pPr marL="0" indent="0">
              <a:buNone/>
            </a:pPr>
            <a:r>
              <a:rPr lang="en-GB" dirty="0"/>
              <a:t>Another reason it can be seen as a mistake is…</a:t>
            </a:r>
          </a:p>
          <a:p>
            <a:pPr marL="0" indent="0">
              <a:buNone/>
            </a:pPr>
            <a:endParaRPr lang="en-GB" dirty="0"/>
          </a:p>
          <a:p>
            <a:pPr marL="0" indent="0">
              <a:buNone/>
            </a:pPr>
            <a:r>
              <a:rPr lang="en-GB" dirty="0"/>
              <a:t>However, it can be argued that it was not a mistake because …</a:t>
            </a:r>
          </a:p>
          <a:p>
            <a:pPr marL="0" indent="0">
              <a:buNone/>
            </a:pPr>
            <a:endParaRPr lang="en-GB" dirty="0"/>
          </a:p>
          <a:p>
            <a:pPr marL="0" indent="0">
              <a:buNone/>
            </a:pPr>
            <a:r>
              <a:rPr lang="en-GB" dirty="0"/>
              <a:t>In conclusion, I agree/disagree with the statement because…</a:t>
            </a:r>
          </a:p>
          <a:p>
            <a:pPr marL="0" indent="0">
              <a:buNone/>
            </a:pPr>
            <a:endParaRPr lang="en-GB" dirty="0"/>
          </a:p>
        </p:txBody>
      </p:sp>
    </p:spTree>
    <p:extLst>
      <p:ext uri="{BB962C8B-B14F-4D97-AF65-F5344CB8AC3E}">
        <p14:creationId xmlns:p14="http://schemas.microsoft.com/office/powerpoint/2010/main" val="2703564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lstStyle/>
          <a:p>
            <a:r>
              <a:rPr lang="en-GB" dirty="0"/>
              <a:t>Nazi Soviet Pact</a:t>
            </a:r>
          </a:p>
        </p:txBody>
      </p:sp>
      <p:sp>
        <p:nvSpPr>
          <p:cNvPr id="3" name="Content Placeholder 2"/>
          <p:cNvSpPr>
            <a:spLocks noGrp="1"/>
          </p:cNvSpPr>
          <p:nvPr>
            <p:ph idx="1"/>
          </p:nvPr>
        </p:nvSpPr>
        <p:spPr>
          <a:xfrm>
            <a:off x="537754" y="1123406"/>
            <a:ext cx="10515600" cy="2589621"/>
          </a:xfrm>
        </p:spPr>
        <p:txBody>
          <a:bodyPr/>
          <a:lstStyle/>
          <a:p>
            <a:r>
              <a:rPr lang="en-GB" dirty="0"/>
              <a:t>Both USSR and Germany wanted Poland – it had been a new country created at end of WW1 from Russian and German territories.</a:t>
            </a:r>
          </a:p>
          <a:p>
            <a:r>
              <a:rPr lang="en-GB" dirty="0"/>
              <a:t>Hitler sent his foreign minister to make a deal – if USSR allowed Hitler to invade Poland, the USSR would be given Polish territory.</a:t>
            </a:r>
          </a:p>
          <a:p>
            <a:r>
              <a:rPr lang="en-GB" dirty="0"/>
              <a:t>23</a:t>
            </a:r>
            <a:r>
              <a:rPr lang="en-GB" baseline="30000" dirty="0"/>
              <a:t>rd</a:t>
            </a:r>
            <a:r>
              <a:rPr lang="en-GB" dirty="0"/>
              <a:t> August 1939, both countries signed a non-aggression Pact.</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66932660"/>
              </p:ext>
            </p:extLst>
          </p:nvPr>
        </p:nvGraphicFramePr>
        <p:xfrm>
          <a:off x="339633" y="3902996"/>
          <a:ext cx="11325498" cy="2412492"/>
        </p:xfrm>
        <a:graphic>
          <a:graphicData uri="http://schemas.openxmlformats.org/drawingml/2006/table">
            <a:tbl>
              <a:tblPr firstRow="1" firstCol="1" bandRow="1">
                <a:tableStyleId>{5940675A-B579-460E-94D1-54222C63F5DA}</a:tableStyleId>
              </a:tblPr>
              <a:tblGrid>
                <a:gridCol w="2830845">
                  <a:extLst>
                    <a:ext uri="{9D8B030D-6E8A-4147-A177-3AD203B41FA5}">
                      <a16:colId xmlns:a16="http://schemas.microsoft.com/office/drawing/2014/main" val="501697675"/>
                    </a:ext>
                  </a:extLst>
                </a:gridCol>
                <a:gridCol w="2830845">
                  <a:extLst>
                    <a:ext uri="{9D8B030D-6E8A-4147-A177-3AD203B41FA5}">
                      <a16:colId xmlns:a16="http://schemas.microsoft.com/office/drawing/2014/main" val="1364810955"/>
                    </a:ext>
                  </a:extLst>
                </a:gridCol>
                <a:gridCol w="2831904">
                  <a:extLst>
                    <a:ext uri="{9D8B030D-6E8A-4147-A177-3AD203B41FA5}">
                      <a16:colId xmlns:a16="http://schemas.microsoft.com/office/drawing/2014/main" val="2924511166"/>
                    </a:ext>
                  </a:extLst>
                </a:gridCol>
                <a:gridCol w="2831904">
                  <a:extLst>
                    <a:ext uri="{9D8B030D-6E8A-4147-A177-3AD203B41FA5}">
                      <a16:colId xmlns:a16="http://schemas.microsoft.com/office/drawing/2014/main" val="1177084747"/>
                    </a:ext>
                  </a:extLst>
                </a:gridCol>
              </a:tblGrid>
              <a:tr h="0">
                <a:tc>
                  <a:txBody>
                    <a:bodyPr/>
                    <a:lstStyle/>
                    <a:p>
                      <a:pPr>
                        <a:lnSpc>
                          <a:spcPct val="115000"/>
                        </a:lnSpc>
                        <a:spcAft>
                          <a:spcPts val="0"/>
                        </a:spcAft>
                      </a:pPr>
                      <a:r>
                        <a:rPr lang="en-GB" sz="2000" dirty="0">
                          <a:effectLst/>
                        </a:rPr>
                        <a:t>To prevent a war on two fronts. </a:t>
                      </a:r>
                      <a:r>
                        <a:rPr lang="en-GB" sz="2000" b="1" dirty="0">
                          <a:effectLst/>
                        </a:rPr>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en-GB" sz="2000" dirty="0">
                          <a:effectLst/>
                        </a:rPr>
                        <a:t>Britain and France would not protect them; they needed a new ally. </a:t>
                      </a:r>
                      <a:r>
                        <a:rPr lang="en-GB" sz="20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nSpc>
                          <a:spcPct val="115000"/>
                        </a:lnSpc>
                        <a:spcAft>
                          <a:spcPts val="0"/>
                        </a:spcAft>
                      </a:pPr>
                      <a:r>
                        <a:rPr lang="en-GB" sz="2000" dirty="0">
                          <a:effectLst/>
                        </a:rPr>
                        <a:t>To give time to rearm. </a:t>
                      </a:r>
                      <a:r>
                        <a:rPr lang="en-GB" sz="20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nSpc>
                          <a:spcPct val="115000"/>
                        </a:lnSpc>
                        <a:spcAft>
                          <a:spcPts val="0"/>
                        </a:spcAft>
                      </a:pPr>
                      <a:r>
                        <a:rPr lang="en-GB" sz="2000" dirty="0">
                          <a:effectLst/>
                        </a:rPr>
                        <a:t>Britain and France did not seem to value them as an ally. </a:t>
                      </a:r>
                      <a:r>
                        <a:rPr lang="en-GB" sz="20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763985799"/>
                  </a:ext>
                </a:extLst>
              </a:tr>
              <a:tr h="0">
                <a:tc>
                  <a:txBody>
                    <a:bodyPr/>
                    <a:lstStyle/>
                    <a:p>
                      <a:pPr>
                        <a:lnSpc>
                          <a:spcPct val="115000"/>
                        </a:lnSpc>
                        <a:spcAft>
                          <a:spcPts val="0"/>
                        </a:spcAft>
                      </a:pPr>
                      <a:r>
                        <a:rPr lang="en-GB" sz="2000" dirty="0">
                          <a:effectLst/>
                        </a:rPr>
                        <a:t>To gain territory, without having to fight. </a:t>
                      </a:r>
                      <a:r>
                        <a:rPr lang="en-GB" sz="20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nSpc>
                          <a:spcPct val="115000"/>
                        </a:lnSpc>
                        <a:spcAft>
                          <a:spcPts val="0"/>
                        </a:spcAft>
                      </a:pPr>
                      <a:r>
                        <a:rPr lang="en-GB" sz="2000" dirty="0">
                          <a:effectLst/>
                        </a:rPr>
                        <a:t>Poland could provide Lebensraum but the USSR might prevent this.  </a:t>
                      </a:r>
                      <a:r>
                        <a:rPr lang="en-GB" sz="2000" b="1" dirty="0">
                          <a:effectLst/>
                        </a:rPr>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0"/>
                        </a:spcAft>
                      </a:pPr>
                      <a:r>
                        <a:rPr lang="en-GB" sz="2000" dirty="0">
                          <a:effectLst/>
                        </a:rPr>
                        <a:t>Poland could act as a buffer to stop attacks from the west. </a:t>
                      </a:r>
                      <a:r>
                        <a:rPr lang="en-GB" sz="2000" b="1" dirty="0">
                          <a:effectLst/>
                        </a:rPr>
                        <a: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nSpc>
                          <a:spcPct val="115000"/>
                        </a:lnSpc>
                        <a:spcAft>
                          <a:spcPts val="0"/>
                        </a:spcAft>
                      </a:pPr>
                      <a:r>
                        <a:rPr lang="en-GB" sz="2000" dirty="0">
                          <a:effectLst/>
                        </a:rPr>
                        <a:t>Poland had been created from land taken from them at the end of the First World War.  </a:t>
                      </a:r>
                      <a:r>
                        <a:rPr lang="en-GB" sz="2000" b="1" dirty="0">
                          <a:effectLst/>
                        </a:rPr>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455991867"/>
                  </a:ext>
                </a:extLst>
              </a:tr>
            </a:tbl>
          </a:graphicData>
        </a:graphic>
      </p:graphicFrame>
    </p:spTree>
    <p:extLst>
      <p:ext uri="{BB962C8B-B14F-4D97-AF65-F5344CB8AC3E}">
        <p14:creationId xmlns:p14="http://schemas.microsoft.com/office/powerpoint/2010/main" val="2884640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19" y="391886"/>
            <a:ext cx="5852161" cy="2534194"/>
          </a:xfrm>
        </p:spPr>
        <p:txBody>
          <a:bodyPr>
            <a:normAutofit/>
          </a:bodyPr>
          <a:lstStyle/>
          <a:p>
            <a:pPr marL="0" indent="0">
              <a:buNone/>
            </a:pPr>
            <a:r>
              <a:rPr lang="en-GB" dirty="0"/>
              <a:t>How useful are sources E and F to a historian studying why Russia signed the Nazi-Soviet Pact? Explain your answer using Sources E and F and your own knowledge (12 marks)</a:t>
            </a:r>
          </a:p>
        </p:txBody>
      </p:sp>
      <p:pic>
        <p:nvPicPr>
          <p:cNvPr id="5" name="Picture 4"/>
          <p:cNvPicPr>
            <a:picLocks noChangeAspect="1"/>
          </p:cNvPicPr>
          <p:nvPr/>
        </p:nvPicPr>
        <p:blipFill rotWithShape="1">
          <a:blip r:embed="rId2"/>
          <a:srcRect l="5732" t="7955" r="12839" b="22664"/>
          <a:stretch/>
        </p:blipFill>
        <p:spPr>
          <a:xfrm>
            <a:off x="6507479" y="261257"/>
            <a:ext cx="4963886" cy="6152606"/>
          </a:xfrm>
          <a:prstGeom prst="rect">
            <a:avLst/>
          </a:prstGeom>
        </p:spPr>
      </p:pic>
      <p:sp>
        <p:nvSpPr>
          <p:cNvPr id="6" name="Content Placeholder 2"/>
          <p:cNvSpPr txBox="1">
            <a:spLocks/>
          </p:cNvSpPr>
          <p:nvPr/>
        </p:nvSpPr>
        <p:spPr>
          <a:xfrm>
            <a:off x="464818" y="4058194"/>
            <a:ext cx="5852161" cy="25341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“We secured peace for our country for eighteen months, which enabled us to make military preparations.”</a:t>
            </a:r>
          </a:p>
          <a:p>
            <a:pPr marL="0" indent="0">
              <a:buFont typeface="Arial" panose="020B0604020202020204" pitchFamily="34" charset="0"/>
              <a:buNone/>
            </a:pPr>
            <a:endParaRPr lang="en-GB" dirty="0"/>
          </a:p>
          <a:p>
            <a:pPr marL="0" indent="0">
              <a:buFont typeface="Arial" panose="020B0604020202020204" pitchFamily="34" charset="0"/>
              <a:buNone/>
            </a:pPr>
            <a:r>
              <a:rPr lang="en-GB" i="1" dirty="0"/>
              <a:t>Stalin speaking in 1941, after Hitler invaded Russia, about why he signed the Nazi-Soviet Pact</a:t>
            </a:r>
          </a:p>
        </p:txBody>
      </p:sp>
      <p:sp>
        <p:nvSpPr>
          <p:cNvPr id="7" name="Rectangle 6"/>
          <p:cNvSpPr/>
          <p:nvPr/>
        </p:nvSpPr>
        <p:spPr>
          <a:xfrm>
            <a:off x="957185" y="3030472"/>
            <a:ext cx="259667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Source E</a:t>
            </a:r>
          </a:p>
        </p:txBody>
      </p:sp>
      <p:sp>
        <p:nvSpPr>
          <p:cNvPr id="8" name="Rectangle 7"/>
          <p:cNvSpPr/>
          <p:nvPr/>
        </p:nvSpPr>
        <p:spPr>
          <a:xfrm>
            <a:off x="8748713" y="5669058"/>
            <a:ext cx="25758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Source F</a:t>
            </a:r>
          </a:p>
        </p:txBody>
      </p:sp>
    </p:spTree>
    <p:extLst>
      <p:ext uri="{BB962C8B-B14F-4D97-AF65-F5344CB8AC3E}">
        <p14:creationId xmlns:p14="http://schemas.microsoft.com/office/powerpoint/2010/main" val="4175517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a:solidFill>
            <a:schemeClr val="accent5">
              <a:lumMod val="60000"/>
              <a:lumOff val="4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Exam practice</a:t>
            </a:r>
          </a:p>
        </p:txBody>
      </p:sp>
      <p:sp>
        <p:nvSpPr>
          <p:cNvPr id="3" name="Content Placeholder 2"/>
          <p:cNvSpPr>
            <a:spLocks noGrp="1"/>
          </p:cNvSpPr>
          <p:nvPr>
            <p:ph idx="1"/>
          </p:nvPr>
        </p:nvSpPr>
        <p:spPr>
          <a:xfrm>
            <a:off x="838200" y="1214846"/>
            <a:ext cx="10515600" cy="5424493"/>
          </a:xfrm>
          <a:solidFill>
            <a:schemeClr val="bg1"/>
          </a:solidFill>
          <a:ln w="57150"/>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a:t>“The policy of appeasement was a mistake that led to the outbreak of the Second World War.” How far do you agree with this statement? Explain your answer. (16 marks, </a:t>
            </a:r>
            <a:r>
              <a:rPr lang="en-GB" dirty="0" err="1"/>
              <a:t>SPaG</a:t>
            </a:r>
            <a:r>
              <a:rPr lang="en-GB" dirty="0"/>
              <a:t>, 4 marks). </a:t>
            </a:r>
          </a:p>
          <a:p>
            <a:pPr marL="0" indent="0">
              <a:buNone/>
            </a:pPr>
            <a:endParaRPr lang="en-GB" dirty="0"/>
          </a:p>
          <a:p>
            <a:pPr marL="0" indent="0">
              <a:buNone/>
            </a:pPr>
            <a:r>
              <a:rPr lang="en-GB" dirty="0"/>
              <a:t>Paragraph one: It can be argued that appeasement was a mistake that led to the outbreak of world war 2.</a:t>
            </a:r>
          </a:p>
          <a:p>
            <a:pPr marL="0" indent="0">
              <a:buNone/>
            </a:pPr>
            <a:endParaRPr lang="en-GB" dirty="0"/>
          </a:p>
          <a:p>
            <a:pPr marL="0" indent="0">
              <a:buNone/>
            </a:pPr>
            <a:r>
              <a:rPr lang="en-GB" dirty="0"/>
              <a:t>Another reason it can be seen as a mistake is…</a:t>
            </a:r>
          </a:p>
          <a:p>
            <a:pPr marL="0" indent="0">
              <a:buNone/>
            </a:pPr>
            <a:endParaRPr lang="en-GB" dirty="0"/>
          </a:p>
          <a:p>
            <a:pPr marL="0" indent="0">
              <a:buNone/>
            </a:pPr>
            <a:r>
              <a:rPr lang="en-GB" dirty="0"/>
              <a:t>However, it can be argued that it was not a mistake because …</a:t>
            </a:r>
          </a:p>
          <a:p>
            <a:pPr marL="0" indent="0">
              <a:buNone/>
            </a:pPr>
            <a:endParaRPr lang="en-GB" dirty="0"/>
          </a:p>
          <a:p>
            <a:pPr marL="0" indent="0">
              <a:buNone/>
            </a:pPr>
            <a:r>
              <a:rPr lang="en-GB" dirty="0"/>
              <a:t>In conclusion, I agree/disagree with the statement because…</a:t>
            </a:r>
          </a:p>
          <a:p>
            <a:pPr marL="0" indent="0">
              <a:buNone/>
            </a:pPr>
            <a:endParaRPr lang="en-GB" dirty="0"/>
          </a:p>
        </p:txBody>
      </p:sp>
    </p:spTree>
    <p:extLst>
      <p:ext uri="{BB962C8B-B14F-4D97-AF65-F5344CB8AC3E}">
        <p14:creationId xmlns:p14="http://schemas.microsoft.com/office/powerpoint/2010/main" val="3109171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83" y="365759"/>
            <a:ext cx="10578851" cy="2443702"/>
          </a:xfrm>
          <a:ln w="57150">
            <a:solidFill>
              <a:schemeClr val="tx1"/>
            </a:solidFill>
          </a:ln>
        </p:spPr>
        <p:txBody>
          <a:bodyPr>
            <a:normAutofit fontScale="90000"/>
          </a:bodyPr>
          <a:lstStyle/>
          <a:p>
            <a:pPr algn="l"/>
            <a:r>
              <a:rPr lang="en-GB" b="1" u="sng" dirty="0"/>
              <a:t>The invasion of Poland and the Declaration of War</a:t>
            </a:r>
            <a:br>
              <a:rPr lang="en-GB" b="1" u="sng" dirty="0"/>
            </a:br>
            <a:endParaRPr lang="en-GB" b="1" u="sng" dirty="0"/>
          </a:p>
        </p:txBody>
      </p:sp>
    </p:spTree>
    <p:extLst>
      <p:ext uri="{BB962C8B-B14F-4D97-AF65-F5344CB8AC3E}">
        <p14:creationId xmlns:p14="http://schemas.microsoft.com/office/powerpoint/2010/main" val="481195368"/>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4" y="393260"/>
            <a:ext cx="11724249" cy="1325563"/>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lstStyle/>
          <a:p>
            <a:r>
              <a:rPr lang="en-GB" dirty="0"/>
              <a:t>Background</a:t>
            </a:r>
          </a:p>
        </p:txBody>
      </p:sp>
      <p:sp>
        <p:nvSpPr>
          <p:cNvPr id="3" name="Content Placeholder 2"/>
          <p:cNvSpPr>
            <a:spLocks noGrp="1"/>
          </p:cNvSpPr>
          <p:nvPr>
            <p:ph idx="1"/>
          </p:nvPr>
        </p:nvSpPr>
        <p:spPr>
          <a:xfrm>
            <a:off x="261424" y="1825625"/>
            <a:ext cx="6152628" cy="4826966"/>
          </a:xfrm>
          <a:solidFill>
            <a:schemeClr val="bg1"/>
          </a:solidFill>
          <a:ln w="57150"/>
        </p:spPr>
        <p:style>
          <a:lnRef idx="2">
            <a:schemeClr val="dk1"/>
          </a:lnRef>
          <a:fillRef idx="1">
            <a:schemeClr val="lt1"/>
          </a:fillRef>
          <a:effectRef idx="0">
            <a:schemeClr val="dk1"/>
          </a:effectRef>
          <a:fontRef idx="minor">
            <a:schemeClr val="dk1"/>
          </a:fontRef>
        </p:style>
        <p:txBody>
          <a:bodyPr>
            <a:noAutofit/>
          </a:bodyPr>
          <a:lstStyle/>
          <a:p>
            <a:r>
              <a:rPr lang="en-GB" sz="3000" dirty="0"/>
              <a:t>The major aim of the League of Nations had been to create lasting peace. </a:t>
            </a:r>
          </a:p>
          <a:p>
            <a:r>
              <a:rPr lang="en-GB" sz="3000" dirty="0"/>
              <a:t>Throughout the 1930s, Britain and France followed the policy of appeasement to avoid major conflict.</a:t>
            </a:r>
          </a:p>
          <a:p>
            <a:r>
              <a:rPr lang="en-GB" sz="3000" dirty="0"/>
              <a:t>However, on the 1</a:t>
            </a:r>
            <a:r>
              <a:rPr lang="en-GB" sz="3000" baseline="30000" dirty="0"/>
              <a:t>st</a:t>
            </a:r>
            <a:r>
              <a:rPr lang="en-GB" sz="3000" dirty="0"/>
              <a:t> September 1939, Nazi troops entered Poland. Two days later, Britain and France declared war.</a:t>
            </a:r>
          </a:p>
        </p:txBody>
      </p:sp>
      <p:pic>
        <p:nvPicPr>
          <p:cNvPr id="2050" name="Picture 2" descr="Image result for war declared in po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16" y="2437858"/>
            <a:ext cx="4346086" cy="3894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07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dirty="0"/>
              <a:t>Putting it all together – the outbreak of the Second World War</a:t>
            </a:r>
          </a:p>
        </p:txBody>
      </p:sp>
      <p:sp>
        <p:nvSpPr>
          <p:cNvPr id="3" name="Content Placeholder 2"/>
          <p:cNvSpPr>
            <a:spLocks noGrp="1"/>
          </p:cNvSpPr>
          <p:nvPr>
            <p:ph idx="1"/>
          </p:nvPr>
        </p:nvSpPr>
        <p:spPr>
          <a:solidFill>
            <a:schemeClr val="bg1"/>
          </a:solidFill>
          <a:ln w="57150">
            <a:solidFill>
              <a:schemeClr val="tx1"/>
            </a:solidFill>
          </a:ln>
        </p:spPr>
        <p:txBody>
          <a:bodyPr/>
          <a:lstStyle/>
          <a:p>
            <a:r>
              <a:rPr lang="en-GB" dirty="0"/>
              <a:t>Take your handout of the Causes of the Second World War.</a:t>
            </a:r>
          </a:p>
          <a:p>
            <a:endParaRPr lang="en-GB" dirty="0"/>
          </a:p>
          <a:p>
            <a:r>
              <a:rPr lang="en-GB" b="1" dirty="0"/>
              <a:t>In threes or fours</a:t>
            </a:r>
            <a:r>
              <a:rPr lang="en-GB" dirty="0"/>
              <a:t>, pick your top 8 reasons for the outbreak of the Second World War. Circle these in one colour.</a:t>
            </a:r>
          </a:p>
          <a:p>
            <a:endParaRPr lang="en-GB" dirty="0"/>
          </a:p>
          <a:p>
            <a:r>
              <a:rPr lang="en-GB" b="1" dirty="0"/>
              <a:t>Individually – </a:t>
            </a:r>
            <a:r>
              <a:rPr lang="en-GB" dirty="0"/>
              <a:t>examine these 8 causes. Narrow them down to the </a:t>
            </a:r>
            <a:r>
              <a:rPr lang="en-GB" b="1" dirty="0"/>
              <a:t>three most important causes </a:t>
            </a:r>
            <a:r>
              <a:rPr lang="en-GB" dirty="0"/>
              <a:t>in your opinion.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29867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3" y="196313"/>
            <a:ext cx="10922392" cy="619614"/>
          </a:xfrm>
          <a:solidFill>
            <a:schemeClr val="accent5">
              <a:lumMod val="40000"/>
              <a:lumOff val="60000"/>
            </a:schemeClr>
          </a:solidFill>
          <a:ln w="57150"/>
        </p:spPr>
        <p:style>
          <a:lnRef idx="2">
            <a:schemeClr val="dk1"/>
          </a:lnRef>
          <a:fillRef idx="1">
            <a:schemeClr val="lt1"/>
          </a:fillRef>
          <a:effectRef idx="0">
            <a:schemeClr val="dk1"/>
          </a:effectRef>
          <a:fontRef idx="minor">
            <a:schemeClr val="dk1"/>
          </a:fontRef>
        </p:style>
        <p:txBody>
          <a:bodyPr>
            <a:normAutofit fontScale="90000"/>
          </a:bodyPr>
          <a:lstStyle/>
          <a:p>
            <a:r>
              <a:rPr lang="en-GB" sz="4000" dirty="0"/>
              <a:t>Question 2) Study Sources A and B</a:t>
            </a:r>
          </a:p>
        </p:txBody>
      </p:sp>
      <p:sp>
        <p:nvSpPr>
          <p:cNvPr id="3" name="Content Placeholder 2"/>
          <p:cNvSpPr>
            <a:spLocks noGrp="1"/>
          </p:cNvSpPr>
          <p:nvPr>
            <p:ph idx="1"/>
          </p:nvPr>
        </p:nvSpPr>
        <p:spPr>
          <a:xfrm>
            <a:off x="261423" y="1009698"/>
            <a:ext cx="11471031" cy="2155533"/>
          </a:xfrm>
          <a:solidFill>
            <a:schemeClr val="accent6">
              <a:lumMod val="20000"/>
              <a:lumOff val="80000"/>
            </a:schemeClr>
          </a:solidFill>
          <a:ln w="57150"/>
        </p:spPr>
        <p:style>
          <a:lnRef idx="2">
            <a:schemeClr val="dk1"/>
          </a:lnRef>
          <a:fillRef idx="1">
            <a:schemeClr val="lt1"/>
          </a:fillRef>
          <a:effectRef idx="0">
            <a:schemeClr val="dk1"/>
          </a:effectRef>
          <a:fontRef idx="minor">
            <a:schemeClr val="dk1"/>
          </a:fontRef>
        </p:style>
        <p:txBody>
          <a:bodyPr>
            <a:noAutofit/>
          </a:bodyPr>
          <a:lstStyle/>
          <a:p>
            <a:r>
              <a:rPr lang="en-GB" sz="3000" dirty="0"/>
              <a:t>How useful are Sources A and B to a historian studying opinions about the Treaty of Versailles?</a:t>
            </a:r>
          </a:p>
          <a:p>
            <a:r>
              <a:rPr lang="en-GB" sz="3000" dirty="0"/>
              <a:t>Refer to the sources and your contextual knowledge.</a:t>
            </a:r>
          </a:p>
          <a:p>
            <a:pPr marL="0" indent="0">
              <a:buNone/>
            </a:pPr>
            <a:r>
              <a:rPr lang="en-GB" sz="3000" dirty="0"/>
              <a:t>12 marks.</a:t>
            </a:r>
          </a:p>
        </p:txBody>
      </p:sp>
      <p:sp>
        <p:nvSpPr>
          <p:cNvPr id="11" name="Content Placeholder 2"/>
          <p:cNvSpPr txBox="1">
            <a:spLocks/>
          </p:cNvSpPr>
          <p:nvPr/>
        </p:nvSpPr>
        <p:spPr>
          <a:xfrm>
            <a:off x="261423" y="3359002"/>
            <a:ext cx="5056166" cy="2884489"/>
          </a:xfrm>
          <a:prstGeom prst="rect">
            <a:avLst/>
          </a:prstGeom>
          <a:solidFill>
            <a:schemeClr val="accent4">
              <a:lumMod val="40000"/>
              <a:lumOff val="60000"/>
            </a:schemeClr>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b="1" dirty="0"/>
              <a:t>Checklist for B:</a:t>
            </a:r>
          </a:p>
          <a:p>
            <a:pPr marL="0" indent="0">
              <a:buNone/>
            </a:pPr>
            <a:r>
              <a:rPr lang="en-GB" sz="3000" dirty="0"/>
              <a:t>Who drew the cartoon? </a:t>
            </a:r>
          </a:p>
          <a:p>
            <a:pPr marL="0" indent="0">
              <a:buNone/>
            </a:pPr>
            <a:r>
              <a:rPr lang="en-GB" sz="3000" dirty="0"/>
              <a:t>Why is Clemenceau being represented as a vampire?</a:t>
            </a:r>
          </a:p>
          <a:p>
            <a:pPr marL="0" indent="0">
              <a:buNone/>
            </a:pPr>
            <a:r>
              <a:rPr lang="en-GB" sz="3000" dirty="0"/>
              <a:t>What does this represent about the Treaty of Versailles?</a:t>
            </a:r>
          </a:p>
          <a:p>
            <a:pPr marL="0" indent="0">
              <a:buNone/>
            </a:pPr>
            <a:endParaRPr lang="en-GB" sz="3000" dirty="0"/>
          </a:p>
        </p:txBody>
      </p:sp>
      <p:sp>
        <p:nvSpPr>
          <p:cNvPr id="12" name="Content Placeholder 2"/>
          <p:cNvSpPr txBox="1">
            <a:spLocks/>
          </p:cNvSpPr>
          <p:nvPr/>
        </p:nvSpPr>
        <p:spPr>
          <a:xfrm>
            <a:off x="5522738" y="3359001"/>
            <a:ext cx="3199231" cy="2884489"/>
          </a:xfrm>
          <a:prstGeom prst="rect">
            <a:avLst/>
          </a:prstGeom>
          <a:solidFill>
            <a:schemeClr val="accent4">
              <a:lumMod val="40000"/>
              <a:lumOff val="60000"/>
            </a:schemeClr>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b="1" dirty="0"/>
              <a:t>Checklist for C:</a:t>
            </a:r>
          </a:p>
          <a:p>
            <a:pPr marL="0" indent="0">
              <a:buNone/>
            </a:pPr>
            <a:r>
              <a:rPr lang="en-GB" sz="3000" dirty="0"/>
              <a:t>Future generations will suffer.</a:t>
            </a:r>
          </a:p>
          <a:p>
            <a:pPr marL="0" indent="0">
              <a:buNone/>
            </a:pPr>
            <a:r>
              <a:rPr lang="en-GB" sz="3000" dirty="0"/>
              <a:t>Intentions of the Big Three.</a:t>
            </a:r>
          </a:p>
        </p:txBody>
      </p:sp>
      <p:sp>
        <p:nvSpPr>
          <p:cNvPr id="13" name="Content Placeholder 2"/>
          <p:cNvSpPr txBox="1">
            <a:spLocks/>
          </p:cNvSpPr>
          <p:nvPr/>
        </p:nvSpPr>
        <p:spPr>
          <a:xfrm>
            <a:off x="8927118" y="3359001"/>
            <a:ext cx="3199231" cy="2884489"/>
          </a:xfrm>
          <a:prstGeom prst="rect">
            <a:avLst/>
          </a:prstGeom>
          <a:solidFill>
            <a:schemeClr val="accent4">
              <a:lumMod val="40000"/>
              <a:lumOff val="60000"/>
            </a:schemeClr>
          </a:solidFill>
          <a:ln w="57150"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3000" b="1" dirty="0"/>
              <a:t>Contextual knowledge:</a:t>
            </a:r>
          </a:p>
          <a:p>
            <a:pPr marL="0" indent="0">
              <a:buNone/>
            </a:pPr>
            <a:r>
              <a:rPr lang="en-GB" sz="3000" dirty="0"/>
              <a:t>Terms of the Treaty</a:t>
            </a:r>
          </a:p>
          <a:p>
            <a:pPr marL="0" indent="0">
              <a:buNone/>
            </a:pPr>
            <a:r>
              <a:rPr lang="en-GB" sz="3000" dirty="0"/>
              <a:t>How it will affect ordinary Germans</a:t>
            </a:r>
          </a:p>
        </p:txBody>
      </p:sp>
    </p:spTree>
    <p:extLst>
      <p:ext uri="{BB962C8B-B14F-4D97-AF65-F5344CB8AC3E}">
        <p14:creationId xmlns:p14="http://schemas.microsoft.com/office/powerpoint/2010/main" val="1223678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a:ln w="57150">
            <a:solidFill>
              <a:schemeClr val="tx1"/>
            </a:solidFill>
          </a:ln>
        </p:spPr>
        <p:txBody>
          <a:bodyPr/>
          <a:lstStyle/>
          <a:p>
            <a:r>
              <a:rPr lang="en-GB" dirty="0"/>
              <a:t>Putting it all together – the outbreak of the Second World War</a:t>
            </a:r>
          </a:p>
        </p:txBody>
      </p:sp>
      <p:sp>
        <p:nvSpPr>
          <p:cNvPr id="3" name="Content Placeholder 2"/>
          <p:cNvSpPr>
            <a:spLocks noGrp="1"/>
          </p:cNvSpPr>
          <p:nvPr>
            <p:ph idx="1"/>
          </p:nvPr>
        </p:nvSpPr>
        <p:spPr>
          <a:solidFill>
            <a:schemeClr val="bg1"/>
          </a:solidFill>
          <a:ln w="57150">
            <a:solidFill>
              <a:schemeClr val="tx1"/>
            </a:solidFill>
          </a:ln>
        </p:spPr>
        <p:txBody>
          <a:bodyPr/>
          <a:lstStyle/>
          <a:p>
            <a:pPr marL="0" indent="0">
              <a:buNone/>
            </a:pPr>
            <a:r>
              <a:rPr lang="en-GB" dirty="0"/>
              <a:t>“The Nazi-Soviet Pact was the main reason for the outbreak of the Second World War in 1939” How far do you agree with this statement? Explain your answer 16 marks </a:t>
            </a:r>
            <a:r>
              <a:rPr lang="en-GB"/>
              <a:t>SPAG 4</a:t>
            </a:r>
            <a:endParaRPr lang="en-GB" dirty="0"/>
          </a:p>
          <a:p>
            <a:pPr marL="0" indent="0">
              <a:buNone/>
            </a:pPr>
            <a:endParaRPr lang="en-GB" dirty="0"/>
          </a:p>
          <a:p>
            <a:pPr marL="0" indent="0">
              <a:buNone/>
            </a:pPr>
            <a:r>
              <a:rPr lang="en-GB" dirty="0"/>
              <a:t>P1 – Explain why the Nazi-Soviet Pact led to the second world war</a:t>
            </a:r>
          </a:p>
          <a:p>
            <a:pPr marL="0" indent="0">
              <a:buNone/>
            </a:pPr>
            <a:r>
              <a:rPr lang="en-GB" dirty="0"/>
              <a:t>P2 – Pick another reason – explain as above</a:t>
            </a:r>
          </a:p>
          <a:p>
            <a:pPr marL="0" indent="0">
              <a:buNone/>
            </a:pPr>
            <a:r>
              <a:rPr lang="en-GB" dirty="0"/>
              <a:t>P3 – Pick another reason – explain as above</a:t>
            </a:r>
          </a:p>
          <a:p>
            <a:pPr marL="0" indent="0">
              <a:buNone/>
            </a:pPr>
            <a:r>
              <a:rPr lang="en-GB" dirty="0"/>
              <a:t>P4 – In conclusion I think (top level answers will explain links between the causes)</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757000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6829</Words>
  <Application>Microsoft Office PowerPoint</Application>
  <PresentationFormat>Widescreen</PresentationFormat>
  <Paragraphs>564</Paragraphs>
  <Slides>90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Arial Black</vt:lpstr>
      <vt:lpstr>Calibri</vt:lpstr>
      <vt:lpstr>Calibri Light</vt:lpstr>
      <vt:lpstr>Comic Sans MS</vt:lpstr>
      <vt:lpstr>Times New Roman</vt:lpstr>
      <vt:lpstr>Wingdings</vt:lpstr>
      <vt:lpstr>Office Theme</vt:lpstr>
      <vt:lpstr>What Did The Big Three Want From Versailles?</vt:lpstr>
      <vt:lpstr>‘Write an account’ question</vt:lpstr>
      <vt:lpstr>How to structure your answer</vt:lpstr>
      <vt:lpstr>Model answer</vt:lpstr>
      <vt:lpstr>Treaty of Versailles</vt:lpstr>
      <vt:lpstr>PowerPoint Presentation</vt:lpstr>
      <vt:lpstr>Question 2) Study Sources A and B</vt:lpstr>
      <vt:lpstr>Question 2) Study Sources A and B</vt:lpstr>
      <vt:lpstr>Question 2) Study Sources A and B</vt:lpstr>
      <vt:lpstr>PowerPoint Presentation</vt:lpstr>
      <vt:lpstr>Origins of the League of Nations</vt:lpstr>
      <vt:lpstr>Origins of the League of Nations</vt:lpstr>
      <vt:lpstr>PowerPoint Presentation</vt:lpstr>
      <vt:lpstr>The Basics – use page 28</vt:lpstr>
      <vt:lpstr>Membership</vt:lpstr>
      <vt:lpstr>PowerPoint Presentation</vt:lpstr>
      <vt:lpstr>Membership</vt:lpstr>
      <vt:lpstr>Britain and France</vt:lpstr>
      <vt:lpstr>Organization of the League</vt:lpstr>
      <vt:lpstr>PowerPoint Presentation</vt:lpstr>
      <vt:lpstr>Practice question</vt:lpstr>
      <vt:lpstr>PowerPoint Presentation</vt:lpstr>
      <vt:lpstr>The League of Nations in the 1920s</vt:lpstr>
      <vt:lpstr>PowerPoint Presentation</vt:lpstr>
      <vt:lpstr>Context</vt:lpstr>
      <vt:lpstr>Why did chaos come after a booming 20s?</vt:lpstr>
      <vt:lpstr>Why did people turn to extremists like the Nazis?</vt:lpstr>
      <vt:lpstr>Practice question (pg 41)</vt:lpstr>
      <vt:lpstr>Practice question (pg 41)</vt:lpstr>
      <vt:lpstr>  The Manchurian Crisis</vt:lpstr>
      <vt:lpstr>PowerPoint Presentation</vt:lpstr>
      <vt:lpstr>The League’s biggest test so far</vt:lpstr>
      <vt:lpstr>PowerPoint Presentation</vt:lpstr>
      <vt:lpstr>PowerPoint Presentation</vt:lpstr>
      <vt:lpstr>What happened? https://www.youtube.com/watch?v=8KdQX7M6q0A</vt:lpstr>
      <vt:lpstr>The Mukden Incident</vt:lpstr>
      <vt:lpstr>PowerPoint Presentation</vt:lpstr>
      <vt:lpstr>PowerPoint Presentation</vt:lpstr>
      <vt:lpstr>Why was the invasion of Manchuria important?</vt:lpstr>
      <vt:lpstr>PowerPoint Presentation</vt:lpstr>
      <vt:lpstr>PowerPoint Presentation</vt:lpstr>
      <vt:lpstr>PowerPoint Presentation</vt:lpstr>
      <vt:lpstr>The Invasion of Abyssinia</vt:lpstr>
      <vt:lpstr>PowerPoint Presentation</vt:lpstr>
      <vt:lpstr>How was the invasion made possible?</vt:lpstr>
      <vt:lpstr>Adding context</vt:lpstr>
      <vt:lpstr>PowerPoint Presentation</vt:lpstr>
      <vt:lpstr>PowerPoint Presentation</vt:lpstr>
      <vt:lpstr>How did the League respond? </vt:lpstr>
      <vt:lpstr>Practice question</vt:lpstr>
      <vt:lpstr>End of the League</vt:lpstr>
      <vt:lpstr>Practice question</vt:lpstr>
      <vt:lpstr>What did Hitler want?</vt:lpstr>
      <vt:lpstr>Why did people flock to Hitler?</vt:lpstr>
      <vt:lpstr>PowerPoint Presentation</vt:lpstr>
      <vt:lpstr>PowerPoint Presentation</vt:lpstr>
      <vt:lpstr>Exam practice</vt:lpstr>
      <vt:lpstr>Reactions to Hitler’s policies.</vt:lpstr>
      <vt:lpstr>“The main reason other countries failed to react to Hitler’s foreign policy was their fear of war.” How far do you agree with this statement? Explain your answer. (16 marks, SPaG 4 marks) </vt:lpstr>
      <vt:lpstr>PowerPoint Presentation</vt:lpstr>
      <vt:lpstr>Plenary – Practice Question</vt:lpstr>
      <vt:lpstr>The Invasion of the Rhineland</vt:lpstr>
      <vt:lpstr>What was significant about the Rhineland?</vt:lpstr>
      <vt:lpstr>Lebensraum – What was this?</vt:lpstr>
      <vt:lpstr>How did people in the Rhineland respond?</vt:lpstr>
      <vt:lpstr>Why didn’t other countries react? </vt:lpstr>
      <vt:lpstr>PowerPoint Presentation</vt:lpstr>
      <vt:lpstr>Study Source A</vt:lpstr>
      <vt:lpstr>Background</vt:lpstr>
      <vt:lpstr>PowerPoint Presentation</vt:lpstr>
      <vt:lpstr>PowerPoint Presentation</vt:lpstr>
      <vt:lpstr>PowerPoint Presentation</vt:lpstr>
      <vt:lpstr>PowerPoint Presentation</vt:lpstr>
      <vt:lpstr>PowerPoint Presentation</vt:lpstr>
      <vt:lpstr>Why did Hitler want the Sudetenland?</vt:lpstr>
      <vt:lpstr>Important dates</vt:lpstr>
      <vt:lpstr>PowerPoint Presentation</vt:lpstr>
      <vt:lpstr>Plenary</vt:lpstr>
      <vt:lpstr>Context</vt:lpstr>
      <vt:lpstr>PowerPoint Presentation</vt:lpstr>
      <vt:lpstr>PowerPoint Presentation</vt:lpstr>
      <vt:lpstr>PowerPoint Presentation</vt:lpstr>
      <vt:lpstr>Exam practice</vt:lpstr>
      <vt:lpstr>Nazi Soviet Pact</vt:lpstr>
      <vt:lpstr>PowerPoint Presentation</vt:lpstr>
      <vt:lpstr>Exam practice</vt:lpstr>
      <vt:lpstr>The invasion of Poland and the Declaration of War </vt:lpstr>
      <vt:lpstr>Background</vt:lpstr>
      <vt:lpstr>Putting it all together – the outbreak of the Second World War</vt:lpstr>
      <vt:lpstr>Putting it all together – the outbreak of the Second World War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Treaty of Versailles</dc:title>
  <dc:creator>Rebecca Finlayson</dc:creator>
  <cp:lastModifiedBy>John Clare</cp:lastModifiedBy>
  <cp:revision>30</cp:revision>
  <dcterms:created xsi:type="dcterms:W3CDTF">2018-01-30T15:13:25Z</dcterms:created>
  <dcterms:modified xsi:type="dcterms:W3CDTF">2018-09-23T21:53:05Z</dcterms:modified>
</cp:coreProperties>
</file>