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88" r:id="rId14"/>
    <p:sldId id="267" r:id="rId15"/>
    <p:sldId id="289" r:id="rId16"/>
    <p:sldId id="290" r:id="rId17"/>
    <p:sldId id="270" r:id="rId18"/>
    <p:sldId id="27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p:scale>
          <a:sx n="70" d="100"/>
          <a:sy n="70" d="100"/>
        </p:scale>
        <p:origin x="65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students participating in sport outside of UTC</c:v>
                </c:pt>
              </c:strCache>
            </c:strRef>
          </c:tx>
          <c:spPr>
            <a:ln w="34925" cap="rnd">
              <a:solidFill>
                <a:schemeClr val="accent1"/>
              </a:solidFill>
              <a:round/>
            </a:ln>
            <a:effectLst>
              <a:outerShdw blurRad="55880" dist="15240" dir="5400000" algn="ctr" rotWithShape="0">
                <a:srgbClr val="000000">
                  <a:alpha val="45000"/>
                </a:srgbClr>
              </a:outerShdw>
            </a:effectLst>
          </c:spPr>
          <c:marker>
            <c:symbol val="none"/>
          </c:marker>
          <c:cat>
            <c:numRef>
              <c:f>Sheet1!$A$2:$A$9</c:f>
              <c:numCache>
                <c:formatCode>General</c:formatCode>
                <c:ptCount val="8"/>
                <c:pt idx="0">
                  <c:v>2001</c:v>
                </c:pt>
                <c:pt idx="1">
                  <c:v>2002</c:v>
                </c:pt>
                <c:pt idx="2">
                  <c:v>2003</c:v>
                </c:pt>
                <c:pt idx="3">
                  <c:v>2004</c:v>
                </c:pt>
                <c:pt idx="4">
                  <c:v>2005</c:v>
                </c:pt>
                <c:pt idx="5">
                  <c:v>2006</c:v>
                </c:pt>
                <c:pt idx="6">
                  <c:v>2007</c:v>
                </c:pt>
                <c:pt idx="7">
                  <c:v>2008</c:v>
                </c:pt>
              </c:numCache>
            </c:numRef>
          </c:cat>
          <c:val>
            <c:numRef>
              <c:f>Sheet1!$B$2:$B$9</c:f>
              <c:numCache>
                <c:formatCode>General</c:formatCode>
                <c:ptCount val="8"/>
                <c:pt idx="0">
                  <c:v>20</c:v>
                </c:pt>
                <c:pt idx="1">
                  <c:v>16</c:v>
                </c:pt>
                <c:pt idx="2">
                  <c:v>27</c:v>
                </c:pt>
                <c:pt idx="3">
                  <c:v>19</c:v>
                </c:pt>
                <c:pt idx="4">
                  <c:v>25</c:v>
                </c:pt>
                <c:pt idx="5">
                  <c:v>18</c:v>
                </c:pt>
                <c:pt idx="6">
                  <c:v>34</c:v>
                </c:pt>
                <c:pt idx="7">
                  <c:v>26</c:v>
                </c:pt>
              </c:numCache>
            </c:numRef>
          </c:val>
          <c:smooth val="0"/>
          <c:extLst xmlns:c16r2="http://schemas.microsoft.com/office/drawing/2015/06/chart">
            <c:ext xmlns:c16="http://schemas.microsoft.com/office/drawing/2014/chart" uri="{C3380CC4-5D6E-409C-BE32-E72D297353CC}">
              <c16:uniqueId val="{00000000-99E5-468A-AF4A-007333A3E2E5}"/>
            </c:ext>
          </c:extLst>
        </c:ser>
        <c:dLbls>
          <c:showLegendKey val="0"/>
          <c:showVal val="0"/>
          <c:showCatName val="0"/>
          <c:showSerName val="0"/>
          <c:showPercent val="0"/>
          <c:showBubbleSize val="0"/>
        </c:dLbls>
        <c:smooth val="0"/>
        <c:axId val="209816816"/>
        <c:axId val="209817208"/>
      </c:lineChart>
      <c:catAx>
        <c:axId val="2098168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9817208"/>
        <c:crosses val="autoZero"/>
        <c:auto val="1"/>
        <c:lblAlgn val="ctr"/>
        <c:lblOffset val="100"/>
        <c:noMultiLvlLbl val="0"/>
      </c:catAx>
      <c:valAx>
        <c:axId val="2098172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9816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1DFAA4-5A05-4355-8E35-D074736A68A1}" type="datetimeFigureOut">
              <a:rPr lang="en-GB" smtClean="0"/>
              <a:t>09/10/2018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19FC84E-CBDE-4A8C-9673-77780BAE628C}" type="slidenum">
              <a:rPr lang="en-GB" smtClean="0"/>
              <a:t>‹#›</a:t>
            </a:fld>
            <a:endParaRPr lang="en-GB"/>
          </a:p>
        </p:txBody>
      </p:sp>
    </p:spTree>
    <p:extLst>
      <p:ext uri="{BB962C8B-B14F-4D97-AF65-F5344CB8AC3E}">
        <p14:creationId xmlns:p14="http://schemas.microsoft.com/office/powerpoint/2010/main" val="7753890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319774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101062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186419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65511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347664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138018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58413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225912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174029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50100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C5FC1C-E3A3-4651-9F4B-3BB9A12A15D4}" type="datetimeFigureOut">
              <a:rPr lang="en-GB" smtClean="0"/>
              <a:t>09/10/2018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2CC36E-4876-4FC2-A579-289826C28596}" type="slidenum">
              <a:rPr lang="en-GB" smtClean="0"/>
              <a:t>‹#›</a:t>
            </a:fld>
            <a:endParaRPr lang="en-GB" dirty="0"/>
          </a:p>
        </p:txBody>
      </p:sp>
    </p:spTree>
    <p:extLst>
      <p:ext uri="{BB962C8B-B14F-4D97-AF65-F5344CB8AC3E}">
        <p14:creationId xmlns:p14="http://schemas.microsoft.com/office/powerpoint/2010/main" val="173457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5FC1C-E3A3-4651-9F4B-3BB9A12A15D4}" type="datetimeFigureOut">
              <a:rPr lang="en-GB" smtClean="0"/>
              <a:t>09/10/2018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CC36E-4876-4FC2-A579-289826C28596}" type="slidenum">
              <a:rPr lang="en-GB" smtClean="0"/>
              <a:t>‹#›</a:t>
            </a:fld>
            <a:endParaRPr lang="en-GB" dirty="0"/>
          </a:p>
        </p:txBody>
      </p:sp>
    </p:spTree>
    <p:extLst>
      <p:ext uri="{BB962C8B-B14F-4D97-AF65-F5344CB8AC3E}">
        <p14:creationId xmlns:p14="http://schemas.microsoft.com/office/powerpoint/2010/main" val="2377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81" y="3065024"/>
            <a:ext cx="9144000" cy="2387600"/>
          </a:xfrm>
        </p:spPr>
        <p:txBody>
          <a:bodyPr/>
          <a:lstStyle/>
          <a:p>
            <a:r>
              <a:rPr lang="en-GB" dirty="0" smtClean="0">
                <a:latin typeface="Berlin Sans FB" panose="020E0602020502020306" pitchFamily="34" charset="0"/>
              </a:rPr>
              <a:t>GCSE PE </a:t>
            </a:r>
            <a:r>
              <a:rPr lang="en-GB" dirty="0" smtClean="0">
                <a:latin typeface="Berlin Sans FB" panose="020E0602020502020306" pitchFamily="34" charset="0"/>
              </a:rPr>
              <a:t>Revision booklet</a:t>
            </a:r>
            <a:endParaRPr lang="en-GB" dirty="0">
              <a:latin typeface="Berlin Sans FB" panose="020E0602020502020306"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3870" l="0" r="96538">
                        <a14:foregroundMark x1="47692" y1="28352" x2="55000" y2="47510"/>
                        <a14:foregroundMark x1="66538" y1="59387" x2="66154" y2="51341"/>
                      </a14:backgroundRemoval>
                    </a14:imgEffect>
                  </a14:imgLayer>
                </a14:imgProps>
              </a:ext>
            </a:extLst>
          </a:blip>
          <a:stretch>
            <a:fillRect/>
          </a:stretch>
        </p:blipFill>
        <p:spPr>
          <a:xfrm>
            <a:off x="5319032" y="725491"/>
            <a:ext cx="3937907" cy="3953053"/>
          </a:xfrm>
          <a:prstGeom prst="rect">
            <a:avLst/>
          </a:prstGeom>
        </p:spPr>
      </p:pic>
      <p:pic>
        <p:nvPicPr>
          <p:cNvPr id="8" name="Picture 7"/>
          <p:cNvPicPr>
            <a:picLocks noChangeAspect="1"/>
          </p:cNvPicPr>
          <p:nvPr/>
        </p:nvPicPr>
        <p:blipFill>
          <a:blip r:embed="rId4"/>
          <a:stretch>
            <a:fillRect/>
          </a:stretch>
        </p:blipFill>
        <p:spPr>
          <a:xfrm>
            <a:off x="2528869" y="1294565"/>
            <a:ext cx="2842340" cy="2131755"/>
          </a:xfrm>
          <a:prstGeom prst="rect">
            <a:avLst/>
          </a:prstGeom>
        </p:spPr>
      </p:pic>
      <p:pic>
        <p:nvPicPr>
          <p:cNvPr id="6" name="Picture 5"/>
          <p:cNvPicPr/>
          <p:nvPr/>
        </p:nvPicPr>
        <p:blipFill>
          <a:blip r:embed="rId5"/>
          <a:stretch>
            <a:fillRect/>
          </a:stretch>
        </p:blipFill>
        <p:spPr>
          <a:xfrm>
            <a:off x="170837" y="149914"/>
            <a:ext cx="2162460" cy="1144651"/>
          </a:xfrm>
          <a:prstGeom prst="rect">
            <a:avLst/>
          </a:prstGeom>
        </p:spPr>
      </p:pic>
      <p:pic>
        <p:nvPicPr>
          <p:cNvPr id="7" name="Picture 6"/>
          <p:cNvPicPr/>
          <p:nvPr/>
        </p:nvPicPr>
        <p:blipFill>
          <a:blip r:embed="rId5"/>
          <a:stretch>
            <a:fillRect/>
          </a:stretch>
        </p:blipFill>
        <p:spPr>
          <a:xfrm>
            <a:off x="9884642" y="149914"/>
            <a:ext cx="2162460" cy="1144651"/>
          </a:xfrm>
          <a:prstGeom prst="rect">
            <a:avLst/>
          </a:prstGeom>
        </p:spPr>
      </p:pic>
    </p:spTree>
    <p:extLst>
      <p:ext uri="{BB962C8B-B14F-4D97-AF65-F5344CB8AC3E}">
        <p14:creationId xmlns:p14="http://schemas.microsoft.com/office/powerpoint/2010/main" val="122145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21970"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PLANES AND AXIS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chemeClr val="tx1"/>
              </a:solidFill>
            </a:endParaRPr>
          </a:p>
        </p:txBody>
      </p:sp>
      <p:sp>
        <p:nvSpPr>
          <p:cNvPr id="6" name="Rounded Rectangle 5"/>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8517122"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p:nvPicPr>
        <p:blipFill>
          <a:blip r:embed="rId2" cstate="print"/>
          <a:srcRect l="67839" t="3305"/>
          <a:stretch>
            <a:fillRect/>
          </a:stretch>
        </p:blipFill>
        <p:spPr bwMode="auto">
          <a:xfrm>
            <a:off x="385916" y="1285477"/>
            <a:ext cx="892629" cy="2214850"/>
          </a:xfrm>
          <a:prstGeom prst="rect">
            <a:avLst/>
          </a:prstGeom>
          <a:noFill/>
          <a:ln w="9525">
            <a:noFill/>
            <a:miter lim="800000"/>
            <a:headEnd/>
            <a:tailEnd/>
          </a:ln>
        </p:spPr>
      </p:pic>
      <p:pic>
        <p:nvPicPr>
          <p:cNvPr id="12" name="Picture 11"/>
          <p:cNvPicPr>
            <a:picLocks noChangeAspect="1"/>
          </p:cNvPicPr>
          <p:nvPr/>
        </p:nvPicPr>
        <p:blipFill>
          <a:blip r:embed="rId3" cstate="print"/>
          <a:srcRect l="35915" t="3305" r="32161"/>
          <a:stretch>
            <a:fillRect/>
          </a:stretch>
        </p:blipFill>
        <p:spPr bwMode="auto">
          <a:xfrm>
            <a:off x="4715760" y="1287375"/>
            <a:ext cx="892629" cy="2231274"/>
          </a:xfrm>
          <a:prstGeom prst="rect">
            <a:avLst/>
          </a:prstGeom>
          <a:noFill/>
          <a:ln w="9525">
            <a:noFill/>
            <a:miter lim="800000"/>
            <a:headEnd/>
            <a:tailEnd/>
          </a:ln>
        </p:spPr>
      </p:pic>
      <p:pic>
        <p:nvPicPr>
          <p:cNvPr id="14" name="Picture 7"/>
          <p:cNvPicPr>
            <a:picLocks noChangeAspect="1"/>
          </p:cNvPicPr>
          <p:nvPr/>
        </p:nvPicPr>
        <p:blipFill>
          <a:blip r:embed="rId4" cstate="print"/>
          <a:srcRect t="3305" r="62090"/>
          <a:stretch>
            <a:fillRect/>
          </a:stretch>
        </p:blipFill>
        <p:spPr bwMode="auto">
          <a:xfrm>
            <a:off x="8792486" y="1474974"/>
            <a:ext cx="961114" cy="2023955"/>
          </a:xfrm>
          <a:prstGeom prst="rect">
            <a:avLst/>
          </a:prstGeom>
          <a:noFill/>
          <a:ln w="9525">
            <a:noFill/>
            <a:miter lim="800000"/>
            <a:headEnd/>
            <a:tailEnd/>
          </a:ln>
        </p:spPr>
      </p:pic>
      <p:grpSp>
        <p:nvGrpSpPr>
          <p:cNvPr id="15" name="Group 14"/>
          <p:cNvGrpSpPr/>
          <p:nvPr/>
        </p:nvGrpSpPr>
        <p:grpSpPr>
          <a:xfrm>
            <a:off x="407687" y="4459227"/>
            <a:ext cx="1132936" cy="1702090"/>
            <a:chOff x="7559040" y="1"/>
            <a:chExt cx="4409758" cy="6858000"/>
          </a:xfrm>
        </p:grpSpPr>
        <p:pic>
          <p:nvPicPr>
            <p:cNvPr id="16" name="Picture 4" descr="axis"/>
            <p:cNvPicPr>
              <a:picLocks noChangeAspect="1" noChangeArrowheads="1"/>
            </p:cNvPicPr>
            <p:nvPr/>
          </p:nvPicPr>
          <p:blipFill>
            <a:blip r:embed="rId5" cstate="print"/>
            <a:srcRect l="55006" t="27600" r="18159" b="21790"/>
            <a:stretch>
              <a:fillRect/>
            </a:stretch>
          </p:blipFill>
          <p:spPr bwMode="auto">
            <a:xfrm>
              <a:off x="7559040" y="311281"/>
              <a:ext cx="4409758" cy="6238427"/>
            </a:xfrm>
            <a:prstGeom prst="rect">
              <a:avLst/>
            </a:prstGeom>
            <a:noFill/>
            <a:ln w="9525">
              <a:noFill/>
              <a:miter lim="800000"/>
              <a:headEnd/>
              <a:tailEnd/>
            </a:ln>
          </p:spPr>
        </p:pic>
        <p:sp>
          <p:nvSpPr>
            <p:cNvPr id="17" name="Line 9"/>
            <p:cNvSpPr>
              <a:spLocks noChangeShapeType="1"/>
            </p:cNvSpPr>
            <p:nvPr/>
          </p:nvSpPr>
          <p:spPr bwMode="auto">
            <a:xfrm>
              <a:off x="9906000" y="1"/>
              <a:ext cx="45720" cy="6858000"/>
            </a:xfrm>
            <a:prstGeom prst="line">
              <a:avLst/>
            </a:prstGeom>
            <a:noFill/>
            <a:ln w="38100">
              <a:solidFill>
                <a:srgbClr val="FF0000"/>
              </a:solidFill>
              <a:round/>
              <a:headEnd/>
              <a:tailEnd/>
            </a:ln>
          </p:spPr>
          <p:txBody>
            <a:bodyPr/>
            <a:lstStyle/>
            <a:p>
              <a:endParaRPr lang="en-GB" dirty="0"/>
            </a:p>
          </p:txBody>
        </p:sp>
      </p:grpSp>
      <p:grpSp>
        <p:nvGrpSpPr>
          <p:cNvPr id="18" name="Group 17"/>
          <p:cNvGrpSpPr/>
          <p:nvPr/>
        </p:nvGrpSpPr>
        <p:grpSpPr>
          <a:xfrm>
            <a:off x="4450544" y="4459227"/>
            <a:ext cx="1069352" cy="1727803"/>
            <a:chOff x="7559040" y="311281"/>
            <a:chExt cx="4409758" cy="6238427"/>
          </a:xfrm>
        </p:grpSpPr>
        <p:pic>
          <p:nvPicPr>
            <p:cNvPr id="19" name="Picture 4" descr="axis"/>
            <p:cNvPicPr>
              <a:picLocks noChangeAspect="1" noChangeArrowheads="1"/>
            </p:cNvPicPr>
            <p:nvPr/>
          </p:nvPicPr>
          <p:blipFill>
            <a:blip r:embed="rId5" cstate="print"/>
            <a:srcRect l="55006" t="27600" r="18159" b="21790"/>
            <a:stretch>
              <a:fillRect/>
            </a:stretch>
          </p:blipFill>
          <p:spPr bwMode="auto">
            <a:xfrm>
              <a:off x="7559040" y="311281"/>
              <a:ext cx="4409758" cy="6238427"/>
            </a:xfrm>
            <a:prstGeom prst="rect">
              <a:avLst/>
            </a:prstGeom>
            <a:noFill/>
            <a:ln w="9525">
              <a:noFill/>
              <a:miter lim="800000"/>
              <a:headEnd/>
              <a:tailEnd/>
            </a:ln>
          </p:spPr>
        </p:pic>
        <p:sp>
          <p:nvSpPr>
            <p:cNvPr id="20" name="Line 9"/>
            <p:cNvSpPr>
              <a:spLocks noChangeShapeType="1"/>
            </p:cNvSpPr>
            <p:nvPr/>
          </p:nvSpPr>
          <p:spPr bwMode="auto">
            <a:xfrm flipH="1">
              <a:off x="8427720" y="2987040"/>
              <a:ext cx="2819400" cy="426720"/>
            </a:xfrm>
            <a:prstGeom prst="line">
              <a:avLst/>
            </a:prstGeom>
            <a:noFill/>
            <a:ln w="38100">
              <a:solidFill>
                <a:srgbClr val="FF0000"/>
              </a:solidFill>
              <a:round/>
              <a:headEnd/>
              <a:tailEnd/>
            </a:ln>
          </p:spPr>
          <p:txBody>
            <a:bodyPr/>
            <a:lstStyle/>
            <a:p>
              <a:endParaRPr lang="en-GB" dirty="0"/>
            </a:p>
          </p:txBody>
        </p:sp>
      </p:grpSp>
      <p:grpSp>
        <p:nvGrpSpPr>
          <p:cNvPr id="21" name="Group 20"/>
          <p:cNvGrpSpPr/>
          <p:nvPr/>
        </p:nvGrpSpPr>
        <p:grpSpPr>
          <a:xfrm>
            <a:off x="8641758" y="4287830"/>
            <a:ext cx="1262570" cy="1943141"/>
            <a:chOff x="7559040" y="311281"/>
            <a:chExt cx="4409758" cy="6238427"/>
          </a:xfrm>
        </p:grpSpPr>
        <p:pic>
          <p:nvPicPr>
            <p:cNvPr id="22" name="Picture 4" descr="axis"/>
            <p:cNvPicPr>
              <a:picLocks noChangeAspect="1" noChangeArrowheads="1"/>
            </p:cNvPicPr>
            <p:nvPr/>
          </p:nvPicPr>
          <p:blipFill>
            <a:blip r:embed="rId5" cstate="print"/>
            <a:srcRect l="55006" t="27600" r="18159" b="21790"/>
            <a:stretch>
              <a:fillRect/>
            </a:stretch>
          </p:blipFill>
          <p:spPr bwMode="auto">
            <a:xfrm>
              <a:off x="7559040" y="311281"/>
              <a:ext cx="4409758" cy="6238427"/>
            </a:xfrm>
            <a:prstGeom prst="rect">
              <a:avLst/>
            </a:prstGeom>
            <a:noFill/>
            <a:ln w="9525">
              <a:noFill/>
              <a:miter lim="800000"/>
              <a:headEnd/>
              <a:tailEnd/>
            </a:ln>
          </p:spPr>
        </p:pic>
        <p:sp>
          <p:nvSpPr>
            <p:cNvPr id="23" name="Line 9"/>
            <p:cNvSpPr>
              <a:spLocks noChangeShapeType="1"/>
            </p:cNvSpPr>
            <p:nvPr/>
          </p:nvSpPr>
          <p:spPr bwMode="auto">
            <a:xfrm>
              <a:off x="9966960" y="3200400"/>
              <a:ext cx="1630680" cy="381000"/>
            </a:xfrm>
            <a:prstGeom prst="line">
              <a:avLst/>
            </a:prstGeom>
            <a:noFill/>
            <a:ln w="38100">
              <a:solidFill>
                <a:srgbClr val="FF0000"/>
              </a:solidFill>
              <a:round/>
              <a:headEnd/>
              <a:tailEnd/>
            </a:ln>
          </p:spPr>
          <p:txBody>
            <a:bodyPr/>
            <a:lstStyle/>
            <a:p>
              <a:endParaRPr lang="en-GB" dirty="0"/>
            </a:p>
          </p:txBody>
        </p:sp>
        <p:sp>
          <p:nvSpPr>
            <p:cNvPr id="24" name="Line 9"/>
            <p:cNvSpPr>
              <a:spLocks noChangeShapeType="1"/>
            </p:cNvSpPr>
            <p:nvPr/>
          </p:nvSpPr>
          <p:spPr bwMode="auto">
            <a:xfrm>
              <a:off x="8321040" y="2834640"/>
              <a:ext cx="1097280" cy="259080"/>
            </a:xfrm>
            <a:prstGeom prst="line">
              <a:avLst/>
            </a:prstGeom>
            <a:noFill/>
            <a:ln w="38100">
              <a:solidFill>
                <a:srgbClr val="FF0000"/>
              </a:solidFill>
              <a:round/>
              <a:headEnd/>
              <a:tailEnd/>
            </a:ln>
          </p:spPr>
          <p:txBody>
            <a:bodyPr/>
            <a:lstStyle/>
            <a:p>
              <a:endParaRPr lang="en-GB" dirty="0"/>
            </a:p>
          </p:txBody>
        </p:sp>
      </p:grpSp>
      <p:sp>
        <p:nvSpPr>
          <p:cNvPr id="2" name="TextBox 1"/>
          <p:cNvSpPr txBox="1"/>
          <p:nvPr/>
        </p:nvSpPr>
        <p:spPr>
          <a:xfrm>
            <a:off x="1540623" y="1474974"/>
            <a:ext cx="1703320" cy="1446550"/>
          </a:xfrm>
          <a:prstGeom prst="rect">
            <a:avLst/>
          </a:prstGeom>
          <a:noFill/>
        </p:spPr>
        <p:txBody>
          <a:bodyPr wrap="square" rtlCol="0">
            <a:spAutoFit/>
          </a:bodyPr>
          <a:lstStyle/>
          <a:p>
            <a:r>
              <a:rPr lang="en-GB" sz="1100" dirty="0" smtClean="0"/>
              <a:t>Sagittal plane – divides left and right. </a:t>
            </a:r>
          </a:p>
          <a:p>
            <a:endParaRPr lang="en-GB" sz="1100" dirty="0"/>
          </a:p>
          <a:p>
            <a:r>
              <a:rPr lang="en-GB" sz="1100" dirty="0" smtClean="0"/>
              <a:t>Movement here is up and down movements of flexion and extension. </a:t>
            </a:r>
          </a:p>
          <a:p>
            <a:endParaRPr lang="en-GB" sz="1100" dirty="0"/>
          </a:p>
          <a:p>
            <a:r>
              <a:rPr lang="en-GB" sz="1100" dirty="0" smtClean="0"/>
              <a:t>E.g. running action</a:t>
            </a:r>
            <a:endParaRPr lang="en-GB" sz="1100" dirty="0"/>
          </a:p>
        </p:txBody>
      </p:sp>
      <p:sp>
        <p:nvSpPr>
          <p:cNvPr id="25" name="TextBox 24"/>
          <p:cNvSpPr txBox="1"/>
          <p:nvPr/>
        </p:nvSpPr>
        <p:spPr>
          <a:xfrm>
            <a:off x="5858433" y="1642959"/>
            <a:ext cx="1703320" cy="1277273"/>
          </a:xfrm>
          <a:prstGeom prst="rect">
            <a:avLst/>
          </a:prstGeom>
          <a:noFill/>
        </p:spPr>
        <p:txBody>
          <a:bodyPr wrap="square" rtlCol="0">
            <a:spAutoFit/>
          </a:bodyPr>
          <a:lstStyle/>
          <a:p>
            <a:r>
              <a:rPr lang="en-GB" sz="1100" dirty="0" smtClean="0"/>
              <a:t>Frontal plane – divides front and back</a:t>
            </a:r>
          </a:p>
          <a:p>
            <a:endParaRPr lang="en-GB" sz="1100" dirty="0"/>
          </a:p>
          <a:p>
            <a:r>
              <a:rPr lang="en-GB" sz="1100" dirty="0" smtClean="0"/>
              <a:t>Movement here is abduction and adduction.</a:t>
            </a:r>
          </a:p>
          <a:p>
            <a:endParaRPr lang="en-GB" sz="1100" dirty="0"/>
          </a:p>
          <a:p>
            <a:r>
              <a:rPr lang="en-GB" sz="1100" dirty="0" smtClean="0"/>
              <a:t>e.g. Cartwheel</a:t>
            </a:r>
          </a:p>
        </p:txBody>
      </p:sp>
      <p:sp>
        <p:nvSpPr>
          <p:cNvPr id="26" name="TextBox 25"/>
          <p:cNvSpPr txBox="1"/>
          <p:nvPr/>
        </p:nvSpPr>
        <p:spPr>
          <a:xfrm>
            <a:off x="9798060" y="1727597"/>
            <a:ext cx="1703320" cy="1615827"/>
          </a:xfrm>
          <a:prstGeom prst="rect">
            <a:avLst/>
          </a:prstGeom>
          <a:noFill/>
        </p:spPr>
        <p:txBody>
          <a:bodyPr wrap="square" rtlCol="0">
            <a:spAutoFit/>
          </a:bodyPr>
          <a:lstStyle/>
          <a:p>
            <a:r>
              <a:rPr lang="en-GB" sz="1100" dirty="0" smtClean="0"/>
              <a:t>Transverse plane – divides upper and lower halves of the body.</a:t>
            </a:r>
          </a:p>
          <a:p>
            <a:endParaRPr lang="en-GB" sz="1100" dirty="0"/>
          </a:p>
          <a:p>
            <a:r>
              <a:rPr lang="en-GB" sz="1100" dirty="0" smtClean="0"/>
              <a:t>Movement here is rotational.</a:t>
            </a:r>
          </a:p>
          <a:p>
            <a:endParaRPr lang="en-GB" sz="1100" dirty="0"/>
          </a:p>
          <a:p>
            <a:r>
              <a:rPr lang="en-GB" sz="1100" dirty="0" smtClean="0"/>
              <a:t>e.g. hip rotation in a golf swing. </a:t>
            </a:r>
          </a:p>
        </p:txBody>
      </p:sp>
      <p:sp>
        <p:nvSpPr>
          <p:cNvPr id="27" name="TextBox 26"/>
          <p:cNvSpPr txBox="1"/>
          <p:nvPr/>
        </p:nvSpPr>
        <p:spPr>
          <a:xfrm>
            <a:off x="1610286" y="4638252"/>
            <a:ext cx="1703320" cy="1107996"/>
          </a:xfrm>
          <a:prstGeom prst="rect">
            <a:avLst/>
          </a:prstGeom>
          <a:noFill/>
        </p:spPr>
        <p:txBody>
          <a:bodyPr wrap="square" rtlCol="0">
            <a:spAutoFit/>
          </a:bodyPr>
          <a:lstStyle/>
          <a:p>
            <a:r>
              <a:rPr lang="en-GB" sz="1100" dirty="0" smtClean="0"/>
              <a:t>Vertic</a:t>
            </a:r>
            <a:r>
              <a:rPr lang="en-GB" sz="1100" dirty="0" smtClean="0"/>
              <a:t>al </a:t>
            </a:r>
            <a:r>
              <a:rPr lang="en-GB" sz="1100" dirty="0" smtClean="0"/>
              <a:t>axis – runs through the body from the top to the bottom.  </a:t>
            </a:r>
          </a:p>
          <a:p>
            <a:endParaRPr lang="en-GB" sz="1100" dirty="0"/>
          </a:p>
          <a:p>
            <a:r>
              <a:rPr lang="en-GB" sz="1100" dirty="0" smtClean="0"/>
              <a:t>E.g. pirouette or a 360 degree rotation.</a:t>
            </a:r>
            <a:endParaRPr lang="en-GB" sz="1100" dirty="0"/>
          </a:p>
        </p:txBody>
      </p:sp>
      <p:sp>
        <p:nvSpPr>
          <p:cNvPr id="28" name="TextBox 27"/>
          <p:cNvSpPr txBox="1"/>
          <p:nvPr/>
        </p:nvSpPr>
        <p:spPr>
          <a:xfrm>
            <a:off x="5862248" y="4693070"/>
            <a:ext cx="1703320" cy="938719"/>
          </a:xfrm>
          <a:prstGeom prst="rect">
            <a:avLst/>
          </a:prstGeom>
          <a:noFill/>
        </p:spPr>
        <p:txBody>
          <a:bodyPr wrap="square" rtlCol="0">
            <a:spAutoFit/>
          </a:bodyPr>
          <a:lstStyle/>
          <a:p>
            <a:r>
              <a:rPr lang="en-GB" sz="1100" dirty="0" smtClean="0"/>
              <a:t>Frontal </a:t>
            </a:r>
            <a:r>
              <a:rPr lang="en-GB" sz="1100" dirty="0" smtClean="0"/>
              <a:t>axis – </a:t>
            </a:r>
            <a:r>
              <a:rPr lang="en-GB" sz="1100" dirty="0" smtClean="0"/>
              <a:t>runs </a:t>
            </a:r>
            <a:r>
              <a:rPr lang="en-GB" sz="1100" dirty="0" smtClean="0"/>
              <a:t>through the </a:t>
            </a:r>
            <a:r>
              <a:rPr lang="en-GB" sz="1100" dirty="0" smtClean="0"/>
              <a:t>body from left to right.</a:t>
            </a:r>
            <a:endParaRPr lang="en-GB" sz="1100" dirty="0" smtClean="0"/>
          </a:p>
          <a:p>
            <a:endParaRPr lang="en-GB" sz="1100" dirty="0"/>
          </a:p>
          <a:p>
            <a:r>
              <a:rPr lang="en-GB" sz="1100" dirty="0" smtClean="0"/>
              <a:t>e.g. somersault or forward roll</a:t>
            </a:r>
            <a:endParaRPr lang="en-GB" sz="1100" dirty="0"/>
          </a:p>
        </p:txBody>
      </p:sp>
      <p:sp>
        <p:nvSpPr>
          <p:cNvPr id="29" name="TextBox 28"/>
          <p:cNvSpPr txBox="1"/>
          <p:nvPr/>
        </p:nvSpPr>
        <p:spPr>
          <a:xfrm>
            <a:off x="10028964" y="4693070"/>
            <a:ext cx="1703320" cy="938719"/>
          </a:xfrm>
          <a:prstGeom prst="rect">
            <a:avLst/>
          </a:prstGeom>
          <a:noFill/>
        </p:spPr>
        <p:txBody>
          <a:bodyPr wrap="square" rtlCol="0">
            <a:spAutoFit/>
          </a:bodyPr>
          <a:lstStyle/>
          <a:p>
            <a:r>
              <a:rPr lang="en-GB" sz="1100" dirty="0" smtClean="0"/>
              <a:t>Sagitta</a:t>
            </a:r>
            <a:r>
              <a:rPr lang="en-GB" sz="1100" dirty="0" smtClean="0"/>
              <a:t>l </a:t>
            </a:r>
            <a:r>
              <a:rPr lang="en-GB" sz="1100" dirty="0" smtClean="0"/>
              <a:t>axis – horizontal from the back to the front of the body. </a:t>
            </a:r>
          </a:p>
          <a:p>
            <a:endParaRPr lang="en-GB" sz="1100" dirty="0"/>
          </a:p>
          <a:p>
            <a:r>
              <a:rPr lang="en-GB" sz="1100" dirty="0" smtClean="0"/>
              <a:t>e.g. cartwheel</a:t>
            </a:r>
            <a:endParaRPr lang="en-GB" sz="1100" dirty="0"/>
          </a:p>
        </p:txBody>
      </p:sp>
    </p:spTree>
    <p:extLst>
      <p:ext uri="{BB962C8B-B14F-4D97-AF65-F5344CB8AC3E}">
        <p14:creationId xmlns:p14="http://schemas.microsoft.com/office/powerpoint/2010/main" val="426160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56686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TYPES OF MOVEMENT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2"/>
          <a:stretch>
            <a:fillRect/>
          </a:stretch>
        </p:blipFill>
        <p:spPr>
          <a:xfrm>
            <a:off x="583765" y="1524000"/>
            <a:ext cx="1033234" cy="1676400"/>
          </a:xfrm>
          <a:prstGeom prst="rect">
            <a:avLst/>
          </a:prstGeom>
        </p:spPr>
      </p:pic>
      <p:sp>
        <p:nvSpPr>
          <p:cNvPr id="7" name="Rounded Rectangle 6"/>
          <p:cNvSpPr/>
          <p:nvPr/>
        </p:nvSpPr>
        <p:spPr>
          <a:xfrm>
            <a:off x="320657" y="11583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785257" y="1524000"/>
            <a:ext cx="1498174" cy="2123658"/>
          </a:xfrm>
          <a:prstGeom prst="rect">
            <a:avLst/>
          </a:prstGeom>
          <a:noFill/>
        </p:spPr>
        <p:txBody>
          <a:bodyPr wrap="square" rtlCol="0">
            <a:spAutoFit/>
          </a:bodyPr>
          <a:lstStyle/>
          <a:p>
            <a:r>
              <a:rPr lang="en-GB" sz="1100" b="1" dirty="0" smtClean="0"/>
              <a:t>Flexion</a:t>
            </a:r>
            <a:endParaRPr lang="en-GB" sz="1100" b="1" dirty="0"/>
          </a:p>
          <a:p>
            <a:r>
              <a:rPr lang="en-GB" sz="1100" dirty="0" smtClean="0"/>
              <a:t>Decreasing </a:t>
            </a:r>
            <a:r>
              <a:rPr lang="en-GB" sz="1100" dirty="0"/>
              <a:t>the angle at a joint</a:t>
            </a:r>
            <a:r>
              <a:rPr lang="en-GB" sz="1100" dirty="0" smtClean="0"/>
              <a:t>.</a:t>
            </a:r>
          </a:p>
          <a:p>
            <a:r>
              <a:rPr lang="en-GB" sz="1100" b="1" dirty="0" smtClean="0"/>
              <a:t>Extension</a:t>
            </a:r>
          </a:p>
          <a:p>
            <a:r>
              <a:rPr lang="en-GB" sz="1100" dirty="0" smtClean="0"/>
              <a:t>Increasing the angle at a joint. </a:t>
            </a:r>
          </a:p>
          <a:p>
            <a:endParaRPr lang="en-GB" sz="1100" dirty="0"/>
          </a:p>
          <a:p>
            <a:r>
              <a:rPr lang="en-GB" sz="1100" dirty="0" smtClean="0"/>
              <a:t>Occurs at the knee, elbow, hip and shoulder. </a:t>
            </a:r>
            <a:endParaRPr lang="en-GB" sz="1100" dirty="0"/>
          </a:p>
          <a:p>
            <a:endParaRPr lang="en-GB" sz="1100" dirty="0"/>
          </a:p>
          <a:p>
            <a:endParaRPr lang="en-GB" sz="1100" dirty="0"/>
          </a:p>
        </p:txBody>
      </p:sp>
      <p:sp>
        <p:nvSpPr>
          <p:cNvPr id="9" name="Rounded Rectangle 8"/>
          <p:cNvSpPr/>
          <p:nvPr/>
        </p:nvSpPr>
        <p:spPr>
          <a:xfrm>
            <a:off x="4329550" y="11583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005951" y="1521100"/>
            <a:ext cx="1498174" cy="2292935"/>
          </a:xfrm>
          <a:prstGeom prst="rect">
            <a:avLst/>
          </a:prstGeom>
          <a:noFill/>
        </p:spPr>
        <p:txBody>
          <a:bodyPr wrap="square" rtlCol="0">
            <a:spAutoFit/>
          </a:bodyPr>
          <a:lstStyle/>
          <a:p>
            <a:r>
              <a:rPr lang="en-GB" sz="1100" b="1" dirty="0" smtClean="0"/>
              <a:t>Abduction</a:t>
            </a:r>
          </a:p>
          <a:p>
            <a:r>
              <a:rPr lang="en-GB" sz="1100" dirty="0" smtClean="0"/>
              <a:t>Moving a limb away from the midline of the body. </a:t>
            </a:r>
          </a:p>
          <a:p>
            <a:r>
              <a:rPr lang="en-GB" sz="1100" b="1" dirty="0" smtClean="0"/>
              <a:t>Adduction</a:t>
            </a:r>
          </a:p>
          <a:p>
            <a:r>
              <a:rPr lang="en-GB" sz="1100" dirty="0" smtClean="0"/>
              <a:t>Moving a limb towards the midline of the body. </a:t>
            </a:r>
          </a:p>
          <a:p>
            <a:endParaRPr lang="en-GB" sz="1100" dirty="0" smtClean="0"/>
          </a:p>
          <a:p>
            <a:r>
              <a:rPr lang="en-GB" sz="1100" dirty="0" smtClean="0"/>
              <a:t>Occurs at the hip and shoulder. </a:t>
            </a:r>
            <a:endParaRPr lang="en-GB" sz="1100" dirty="0"/>
          </a:p>
          <a:p>
            <a:endParaRPr lang="en-GB" sz="1100" dirty="0"/>
          </a:p>
          <a:p>
            <a:endParaRPr lang="en-GB" sz="1100" dirty="0"/>
          </a:p>
        </p:txBody>
      </p:sp>
      <p:sp>
        <p:nvSpPr>
          <p:cNvPr id="12" name="TextBox 11"/>
          <p:cNvSpPr txBox="1"/>
          <p:nvPr/>
        </p:nvSpPr>
        <p:spPr>
          <a:xfrm>
            <a:off x="6085948" y="4428445"/>
            <a:ext cx="1498174" cy="1785104"/>
          </a:xfrm>
          <a:prstGeom prst="rect">
            <a:avLst/>
          </a:prstGeom>
          <a:noFill/>
        </p:spPr>
        <p:txBody>
          <a:bodyPr wrap="square" rtlCol="0">
            <a:spAutoFit/>
          </a:bodyPr>
          <a:lstStyle/>
          <a:p>
            <a:r>
              <a:rPr lang="en-GB" sz="1100" b="1" dirty="0" smtClean="0"/>
              <a:t>Plantar Flexion</a:t>
            </a:r>
            <a:endParaRPr lang="en-GB" sz="1100" b="1" dirty="0"/>
          </a:p>
          <a:p>
            <a:r>
              <a:rPr lang="en-GB" sz="1100" dirty="0" smtClean="0"/>
              <a:t>Pointing the toes downwards</a:t>
            </a:r>
          </a:p>
          <a:p>
            <a:r>
              <a:rPr lang="en-GB" sz="1100" b="1" dirty="0" smtClean="0"/>
              <a:t>Dorsiflexion</a:t>
            </a:r>
          </a:p>
          <a:p>
            <a:r>
              <a:rPr lang="en-GB" sz="1100" dirty="0" smtClean="0"/>
              <a:t>Backward bending of the foot (towards the leg)</a:t>
            </a:r>
          </a:p>
          <a:p>
            <a:endParaRPr lang="en-GB" sz="1100" dirty="0"/>
          </a:p>
          <a:p>
            <a:r>
              <a:rPr lang="en-GB" sz="1100" dirty="0" smtClean="0"/>
              <a:t>Occurs at the ankle.</a:t>
            </a:r>
            <a:endParaRPr lang="en-GB" sz="1100" dirty="0"/>
          </a:p>
          <a:p>
            <a:endParaRPr lang="en-GB" sz="1100" dirty="0"/>
          </a:p>
        </p:txBody>
      </p:sp>
      <p:sp>
        <p:nvSpPr>
          <p:cNvPr id="13" name="Rounded Rectangle 12"/>
          <p:cNvSpPr/>
          <p:nvPr/>
        </p:nvSpPr>
        <p:spPr>
          <a:xfrm>
            <a:off x="320657" y="4013292"/>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4329550" y="4013292"/>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ounded Rectangle 14"/>
          <p:cNvSpPr/>
          <p:nvPr/>
        </p:nvSpPr>
        <p:spPr>
          <a:xfrm>
            <a:off x="8338443" y="4013292"/>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rotWithShape="1">
          <a:blip r:embed="rId3"/>
          <a:srcRect r="50770"/>
          <a:stretch/>
        </p:blipFill>
        <p:spPr>
          <a:xfrm>
            <a:off x="4626718" y="1294764"/>
            <a:ext cx="778371" cy="1046988"/>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48975"/>
          <a:stretch/>
        </p:blipFill>
        <p:spPr>
          <a:xfrm>
            <a:off x="4594406" y="2362200"/>
            <a:ext cx="778371" cy="1046988"/>
          </a:xfrm>
          <a:prstGeom prst="rect">
            <a:avLst/>
          </a:prstGeom>
        </p:spPr>
      </p:pic>
      <p:pic>
        <p:nvPicPr>
          <p:cNvPr id="18" name="Picture 17"/>
          <p:cNvPicPr>
            <a:picLocks noChangeAspect="1"/>
          </p:cNvPicPr>
          <p:nvPr/>
        </p:nvPicPr>
        <p:blipFill>
          <a:blip r:embed="rId5"/>
          <a:stretch>
            <a:fillRect/>
          </a:stretch>
        </p:blipFill>
        <p:spPr>
          <a:xfrm>
            <a:off x="4886858" y="4653447"/>
            <a:ext cx="1163554" cy="133913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06" y="5255038"/>
            <a:ext cx="1754617" cy="1030014"/>
          </a:xfrm>
          <a:prstGeom prst="rect">
            <a:avLst/>
          </a:prstGeom>
        </p:spPr>
      </p:pic>
      <p:sp>
        <p:nvSpPr>
          <p:cNvPr id="20" name="TextBox 19"/>
          <p:cNvSpPr txBox="1"/>
          <p:nvPr/>
        </p:nvSpPr>
        <p:spPr>
          <a:xfrm>
            <a:off x="628894" y="4160329"/>
            <a:ext cx="2823411" cy="1107996"/>
          </a:xfrm>
          <a:prstGeom prst="rect">
            <a:avLst/>
          </a:prstGeom>
          <a:noFill/>
        </p:spPr>
        <p:txBody>
          <a:bodyPr wrap="square" rtlCol="0">
            <a:spAutoFit/>
          </a:bodyPr>
          <a:lstStyle/>
          <a:p>
            <a:r>
              <a:rPr lang="en-GB" sz="1100" b="1" dirty="0" smtClean="0"/>
              <a:t>Rotation</a:t>
            </a:r>
          </a:p>
          <a:p>
            <a:r>
              <a:rPr lang="en-GB" sz="1100" dirty="0" smtClean="0"/>
              <a:t>Circular movement at a joint. </a:t>
            </a:r>
          </a:p>
          <a:p>
            <a:endParaRPr lang="en-GB" sz="1100" dirty="0"/>
          </a:p>
          <a:p>
            <a:r>
              <a:rPr lang="en-GB" sz="1100" dirty="0" smtClean="0"/>
              <a:t>Occurs at the shoulder and hip. </a:t>
            </a:r>
            <a:endParaRPr lang="en-GB" sz="1100" dirty="0"/>
          </a:p>
          <a:p>
            <a:endParaRPr lang="en-GB" sz="1100" dirty="0"/>
          </a:p>
          <a:p>
            <a:endParaRPr lang="en-GB" sz="1100" dirty="0"/>
          </a:p>
        </p:txBody>
      </p:sp>
      <p:sp>
        <p:nvSpPr>
          <p:cNvPr id="21" name="TextBox 20"/>
          <p:cNvSpPr txBox="1"/>
          <p:nvPr/>
        </p:nvSpPr>
        <p:spPr>
          <a:xfrm>
            <a:off x="8895751" y="4340542"/>
            <a:ext cx="2880435" cy="2631490"/>
          </a:xfrm>
          <a:prstGeom prst="rect">
            <a:avLst/>
          </a:prstGeom>
          <a:noFill/>
        </p:spPr>
        <p:txBody>
          <a:bodyPr wrap="square" rtlCol="0">
            <a:spAutoFit/>
          </a:bodyPr>
          <a:lstStyle/>
          <a:p>
            <a:r>
              <a:rPr lang="en-GB" sz="1100" b="1" dirty="0" smtClean="0"/>
              <a:t>Movements you need to know:</a:t>
            </a:r>
          </a:p>
          <a:p>
            <a:endParaRPr lang="en-GB" sz="1100" b="1" dirty="0" smtClean="0"/>
          </a:p>
          <a:p>
            <a:pPr marL="171450" indent="-171450">
              <a:buFont typeface="Arial" panose="020B0604020202020204" pitchFamily="34" charset="0"/>
              <a:buChar char="•"/>
            </a:pPr>
            <a:r>
              <a:rPr lang="en-GB" sz="1100" dirty="0" smtClean="0"/>
              <a:t>Elbow action in push ups/ throw in</a:t>
            </a:r>
          </a:p>
          <a:p>
            <a:pPr marL="171450" indent="-171450">
              <a:buFont typeface="Arial" panose="020B0604020202020204" pitchFamily="34" charset="0"/>
              <a:buChar char="•"/>
            </a:pPr>
            <a:r>
              <a:rPr lang="en-GB" sz="1100" dirty="0" smtClean="0"/>
              <a:t>Shoulder action in cricket bowl</a:t>
            </a:r>
          </a:p>
          <a:p>
            <a:pPr marL="171450" indent="-171450">
              <a:buFont typeface="Arial" panose="020B0604020202020204" pitchFamily="34" charset="0"/>
              <a:buChar char="•"/>
            </a:pPr>
            <a:r>
              <a:rPr lang="en-GB" sz="1100" dirty="0" smtClean="0"/>
              <a:t>Hip, knee and ankle in running</a:t>
            </a:r>
          </a:p>
          <a:p>
            <a:pPr marL="171450" indent="-171450">
              <a:buFont typeface="Arial" panose="020B0604020202020204" pitchFamily="34" charset="0"/>
              <a:buChar char="•"/>
            </a:pPr>
            <a:r>
              <a:rPr lang="en-GB" sz="1100" dirty="0"/>
              <a:t>Hip, knee and ankle in </a:t>
            </a:r>
            <a:r>
              <a:rPr lang="en-GB" sz="1100" dirty="0" smtClean="0"/>
              <a:t>kicking</a:t>
            </a:r>
            <a:endParaRPr lang="en-GB" sz="1100" dirty="0"/>
          </a:p>
          <a:p>
            <a:pPr marL="171450" indent="-171450">
              <a:buFont typeface="Arial" panose="020B0604020202020204" pitchFamily="34" charset="0"/>
              <a:buChar char="•"/>
            </a:pPr>
            <a:r>
              <a:rPr lang="en-GB" sz="1100" dirty="0"/>
              <a:t>Hip, knee and ankle in standing vertical </a:t>
            </a:r>
            <a:r>
              <a:rPr lang="en-GB" sz="1100" dirty="0" smtClean="0"/>
              <a:t>jump</a:t>
            </a:r>
            <a:endParaRPr lang="en-GB" sz="1100" dirty="0"/>
          </a:p>
          <a:p>
            <a:pPr marL="171450" indent="-171450">
              <a:buFont typeface="Arial" panose="020B0604020202020204" pitchFamily="34" charset="0"/>
              <a:buChar char="•"/>
            </a:pPr>
            <a:r>
              <a:rPr lang="en-GB" sz="1100" dirty="0"/>
              <a:t>Hip, knee and ankle in squats</a:t>
            </a:r>
          </a:p>
          <a:p>
            <a:endParaRPr lang="en-GB" sz="1100" b="1" dirty="0" smtClean="0"/>
          </a:p>
          <a:p>
            <a:endParaRPr lang="en-GB" sz="1100" dirty="0"/>
          </a:p>
          <a:p>
            <a:endParaRPr lang="en-GB" sz="1100" dirty="0" smtClean="0"/>
          </a:p>
          <a:p>
            <a:endParaRPr lang="en-GB" sz="1100" dirty="0"/>
          </a:p>
          <a:p>
            <a:endParaRPr lang="en-GB" sz="1100" dirty="0"/>
          </a:p>
          <a:p>
            <a:endParaRPr lang="en-GB" sz="1100" dirty="0"/>
          </a:p>
        </p:txBody>
      </p:sp>
      <p:pic>
        <p:nvPicPr>
          <p:cNvPr id="30" name="Picture 29"/>
          <p:cNvPicPr>
            <a:picLocks noChangeAspect="1"/>
          </p:cNvPicPr>
          <p:nvPr/>
        </p:nvPicPr>
        <p:blipFill>
          <a:blip r:embed="rId7"/>
          <a:stretch>
            <a:fillRect/>
          </a:stretch>
        </p:blipFill>
        <p:spPr>
          <a:xfrm>
            <a:off x="8034293" y="1148118"/>
            <a:ext cx="3616138" cy="2031810"/>
          </a:xfrm>
          <a:prstGeom prst="rect">
            <a:avLst/>
          </a:prstGeom>
        </p:spPr>
      </p:pic>
    </p:spTree>
    <p:extLst>
      <p:ext uri="{BB962C8B-B14F-4D97-AF65-F5344CB8AC3E}">
        <p14:creationId xmlns:p14="http://schemas.microsoft.com/office/powerpoint/2010/main" val="353160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570" y="0"/>
            <a:ext cx="12033737" cy="1200329"/>
          </a:xfrm>
          <a:prstGeom prst="rect">
            <a:avLst/>
          </a:prstGeom>
          <a:noFill/>
        </p:spPr>
        <p:txBody>
          <a:bodyPr wrap="square" lIns="91440" tIns="45720" rIns="91440" bIns="45720">
            <a:spAutoFit/>
          </a:bodyPr>
          <a:lstStyle/>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HEALTH-RELATED COMPONENTS OF FITNESS AND </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FITNESS </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TESTS</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3722737"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53453" y="1234120"/>
            <a:ext cx="2622884" cy="1954381"/>
          </a:xfrm>
          <a:prstGeom prst="rect">
            <a:avLst/>
          </a:prstGeom>
          <a:noFill/>
        </p:spPr>
        <p:txBody>
          <a:bodyPr wrap="square" rtlCol="0">
            <a:spAutoFit/>
          </a:bodyPr>
          <a:lstStyle/>
          <a:p>
            <a:r>
              <a:rPr lang="en-GB" sz="1100" b="1" dirty="0" smtClean="0"/>
              <a:t>Cardiovascular </a:t>
            </a:r>
            <a:r>
              <a:rPr lang="en-GB" sz="1100" b="1" dirty="0" smtClean="0"/>
              <a:t>Fitness</a:t>
            </a:r>
            <a:endParaRPr lang="en-GB" sz="1100" b="1" dirty="0" smtClean="0"/>
          </a:p>
          <a:p>
            <a:endParaRPr lang="en-GB" sz="1100" dirty="0" smtClean="0"/>
          </a:p>
          <a:p>
            <a:r>
              <a:rPr lang="en-GB" sz="1100" b="1" dirty="0" smtClean="0"/>
              <a:t>Definition </a:t>
            </a:r>
          </a:p>
          <a:p>
            <a:r>
              <a:rPr lang="en-US" sz="1100" dirty="0"/>
              <a:t>This is the ability of the heart and lungs to supply oxygen to the working muscles, enabling your body to exercise for long periods of time. </a:t>
            </a:r>
            <a:endParaRPr lang="en-US" sz="1100" dirty="0" smtClean="0"/>
          </a:p>
          <a:p>
            <a:endParaRPr lang="en-GB" sz="1100" b="1" dirty="0"/>
          </a:p>
          <a:p>
            <a:r>
              <a:rPr lang="en-GB" sz="1100" b="1" dirty="0" smtClean="0"/>
              <a:t>Tests – </a:t>
            </a:r>
            <a:r>
              <a:rPr lang="en-GB" sz="1100" dirty="0" smtClean="0"/>
              <a:t>Harvard step test or 12 minute Cooper run</a:t>
            </a:r>
            <a:endParaRPr lang="en-GB" sz="1100" dirty="0"/>
          </a:p>
          <a:p>
            <a:endParaRPr lang="en-GB" sz="1100" b="1" dirty="0"/>
          </a:p>
        </p:txBody>
      </p:sp>
      <p:sp>
        <p:nvSpPr>
          <p:cNvPr id="11" name="TextBox 10"/>
          <p:cNvSpPr txBox="1"/>
          <p:nvPr/>
        </p:nvSpPr>
        <p:spPr>
          <a:xfrm>
            <a:off x="4478914" y="1298340"/>
            <a:ext cx="3391430" cy="1785104"/>
          </a:xfrm>
          <a:prstGeom prst="rect">
            <a:avLst/>
          </a:prstGeom>
          <a:noFill/>
        </p:spPr>
        <p:txBody>
          <a:bodyPr wrap="square" rtlCol="0">
            <a:spAutoFit/>
          </a:bodyPr>
          <a:lstStyle/>
          <a:p>
            <a:r>
              <a:rPr lang="en-GB" sz="1100" b="1" dirty="0" smtClean="0"/>
              <a:t>Strength</a:t>
            </a:r>
          </a:p>
          <a:p>
            <a:endParaRPr lang="en-GB" sz="1100" b="1" dirty="0" smtClean="0"/>
          </a:p>
          <a:p>
            <a:r>
              <a:rPr lang="en-GB" sz="1100" b="1" dirty="0" smtClean="0"/>
              <a:t>Definition </a:t>
            </a:r>
            <a:endParaRPr lang="en-GB" sz="1100" b="1" dirty="0"/>
          </a:p>
          <a:p>
            <a:r>
              <a:rPr lang="en-GB" sz="1100" dirty="0"/>
              <a:t>The amount of force that a muscle can exert against a resistance. </a:t>
            </a:r>
            <a:endParaRPr lang="en-GB" sz="1100" dirty="0" smtClean="0"/>
          </a:p>
          <a:p>
            <a:r>
              <a:rPr lang="en-GB" sz="1100" b="1" dirty="0" smtClean="0"/>
              <a:t>Test </a:t>
            </a:r>
            <a:r>
              <a:rPr lang="en-GB" sz="1100" b="1" dirty="0"/>
              <a:t>– </a:t>
            </a:r>
            <a:r>
              <a:rPr lang="en-GB" sz="1100" b="1" dirty="0" smtClean="0"/>
              <a:t>Muscular strength </a:t>
            </a:r>
            <a:endParaRPr lang="en-GB" sz="1100" b="1" dirty="0"/>
          </a:p>
          <a:p>
            <a:r>
              <a:rPr lang="en-GB" sz="1100" u="sng" dirty="0"/>
              <a:t>Hand grip dynamometer – </a:t>
            </a:r>
            <a:r>
              <a:rPr lang="en-GB" sz="1100" dirty="0"/>
              <a:t>measures grip strength. Grip as hard as you can for 5 seconds and record the score.</a:t>
            </a:r>
            <a:endParaRPr lang="en-GB" sz="1100" u="sng" dirty="0"/>
          </a:p>
          <a:p>
            <a:endParaRPr lang="en-GB" sz="1100" dirty="0"/>
          </a:p>
          <a:p>
            <a:endParaRPr lang="en-GB" sz="1100" b="1" dirty="0"/>
          </a:p>
        </p:txBody>
      </p:sp>
      <p:sp>
        <p:nvSpPr>
          <p:cNvPr id="12" name="TextBox 11"/>
          <p:cNvSpPr txBox="1"/>
          <p:nvPr/>
        </p:nvSpPr>
        <p:spPr>
          <a:xfrm>
            <a:off x="8756972" y="1337940"/>
            <a:ext cx="2949475" cy="1785104"/>
          </a:xfrm>
          <a:prstGeom prst="rect">
            <a:avLst/>
          </a:prstGeom>
          <a:noFill/>
        </p:spPr>
        <p:txBody>
          <a:bodyPr wrap="square" rtlCol="0">
            <a:spAutoFit/>
          </a:bodyPr>
          <a:lstStyle/>
          <a:p>
            <a:r>
              <a:rPr lang="en-GB" sz="1100" b="1" dirty="0" smtClean="0"/>
              <a:t>Muscular endurance</a:t>
            </a:r>
          </a:p>
          <a:p>
            <a:endParaRPr lang="en-GB" sz="1100" b="1" dirty="0" smtClean="0"/>
          </a:p>
          <a:p>
            <a:r>
              <a:rPr lang="en-GB" sz="1100" b="1" dirty="0"/>
              <a:t>Definition </a:t>
            </a:r>
          </a:p>
          <a:p>
            <a:r>
              <a:rPr lang="en-US" sz="1100" dirty="0"/>
              <a:t>The ability to use voluntary muscles many times without getting tired. </a:t>
            </a:r>
            <a:endParaRPr lang="en-US" sz="1100" dirty="0" smtClean="0"/>
          </a:p>
          <a:p>
            <a:endParaRPr lang="en-GB" sz="1100" u="sng" dirty="0" smtClean="0"/>
          </a:p>
          <a:p>
            <a:r>
              <a:rPr lang="en-GB" sz="1100" b="1" dirty="0" smtClean="0"/>
              <a:t>Test </a:t>
            </a:r>
            <a:r>
              <a:rPr lang="en-GB" sz="1100" b="1" dirty="0" smtClean="0"/>
              <a:t>– 1 MINUTE SIT UP/PRESS UP tests:</a:t>
            </a:r>
            <a:endParaRPr lang="en-GB" sz="1100" b="1" dirty="0" smtClean="0"/>
          </a:p>
          <a:p>
            <a:endParaRPr lang="en-GB" sz="1100" u="sng" dirty="0"/>
          </a:p>
          <a:p>
            <a:endParaRPr lang="en-GB" sz="1100" dirty="0"/>
          </a:p>
          <a:p>
            <a:endParaRPr lang="en-GB" sz="1100" b="1" dirty="0"/>
          </a:p>
        </p:txBody>
      </p:sp>
      <p:pic>
        <p:nvPicPr>
          <p:cNvPr id="13" name="Picture 12"/>
          <p:cNvPicPr>
            <a:picLocks noChangeAspect="1"/>
          </p:cNvPicPr>
          <p:nvPr/>
        </p:nvPicPr>
        <p:blipFill>
          <a:blip r:embed="rId2"/>
          <a:stretch>
            <a:fillRect/>
          </a:stretch>
        </p:blipFill>
        <p:spPr>
          <a:xfrm>
            <a:off x="10986448" y="1298340"/>
            <a:ext cx="719999" cy="565811"/>
          </a:xfrm>
          <a:prstGeom prst="rect">
            <a:avLst/>
          </a:prstGeom>
        </p:spPr>
      </p:pic>
      <p:pic>
        <p:nvPicPr>
          <p:cNvPr id="14" name="Picture 13"/>
          <p:cNvPicPr>
            <a:picLocks noChangeAspect="1"/>
          </p:cNvPicPr>
          <p:nvPr/>
        </p:nvPicPr>
        <p:blipFill>
          <a:blip r:embed="rId3"/>
          <a:stretch>
            <a:fillRect/>
          </a:stretch>
        </p:blipFill>
        <p:spPr>
          <a:xfrm>
            <a:off x="6535230" y="1212863"/>
            <a:ext cx="541509" cy="541509"/>
          </a:xfrm>
          <a:prstGeom prst="rect">
            <a:avLst/>
          </a:prstGeom>
        </p:spPr>
      </p:pic>
      <p:pic>
        <p:nvPicPr>
          <p:cNvPr id="15" name="Picture 14"/>
          <p:cNvPicPr>
            <a:picLocks noChangeAspect="1"/>
          </p:cNvPicPr>
          <p:nvPr/>
        </p:nvPicPr>
        <p:blipFill>
          <a:blip r:embed="rId4"/>
          <a:stretch>
            <a:fillRect/>
          </a:stretch>
        </p:blipFill>
        <p:spPr>
          <a:xfrm>
            <a:off x="2624458" y="1298340"/>
            <a:ext cx="616707" cy="456032"/>
          </a:xfrm>
          <a:prstGeom prst="rect">
            <a:avLst/>
          </a:prstGeom>
        </p:spPr>
      </p:pic>
      <p:sp>
        <p:nvSpPr>
          <p:cNvPr id="16" name="TextBox 15"/>
          <p:cNvSpPr txBox="1"/>
          <p:nvPr/>
        </p:nvSpPr>
        <p:spPr>
          <a:xfrm>
            <a:off x="553453" y="4117517"/>
            <a:ext cx="2622884" cy="2462213"/>
          </a:xfrm>
          <a:prstGeom prst="rect">
            <a:avLst/>
          </a:prstGeom>
          <a:noFill/>
        </p:spPr>
        <p:txBody>
          <a:bodyPr wrap="square" rtlCol="0">
            <a:spAutoFit/>
          </a:bodyPr>
          <a:lstStyle/>
          <a:p>
            <a:r>
              <a:rPr lang="en-GB" sz="1100" b="1" dirty="0" smtClean="0"/>
              <a:t>Flexibility</a:t>
            </a:r>
          </a:p>
          <a:p>
            <a:endParaRPr lang="en-GB" sz="1100" b="1" dirty="0" smtClean="0"/>
          </a:p>
          <a:p>
            <a:r>
              <a:rPr lang="en-GB" sz="1100" b="1" dirty="0"/>
              <a:t>Definition</a:t>
            </a:r>
          </a:p>
          <a:p>
            <a:r>
              <a:rPr lang="en-GB" sz="1100" dirty="0"/>
              <a:t>he range of movement possible at a joint.</a:t>
            </a:r>
          </a:p>
          <a:p>
            <a:r>
              <a:rPr lang="en-GB" sz="1100" dirty="0"/>
              <a:t> </a:t>
            </a:r>
          </a:p>
          <a:p>
            <a:r>
              <a:rPr lang="en-US" sz="1100" dirty="0"/>
              <a:t>Or, the range of motion of your joints. </a:t>
            </a:r>
            <a:endParaRPr lang="en-US" sz="1100" dirty="0" smtClean="0"/>
          </a:p>
          <a:p>
            <a:endParaRPr lang="en-GB" sz="1100" b="1" dirty="0" smtClean="0"/>
          </a:p>
          <a:p>
            <a:r>
              <a:rPr lang="en-GB" sz="1100" b="1" dirty="0" smtClean="0"/>
              <a:t>Test - Sit </a:t>
            </a:r>
            <a:r>
              <a:rPr lang="en-GB" sz="1100" b="1" dirty="0"/>
              <a:t>and reach </a:t>
            </a:r>
          </a:p>
          <a:p>
            <a:r>
              <a:rPr lang="en-GB" sz="1100" dirty="0" smtClean="0"/>
              <a:t>Legs </a:t>
            </a:r>
            <a:r>
              <a:rPr lang="en-GB" sz="1100" dirty="0"/>
              <a:t>are straight out with the feet flat on the box. Reach as far forward as you can recording the result in centimetres. </a:t>
            </a:r>
          </a:p>
          <a:p>
            <a:endParaRPr lang="en-GB" sz="1100" b="1" dirty="0" smtClean="0"/>
          </a:p>
          <a:p>
            <a:endParaRPr lang="en-GB" sz="1100" dirty="0" smtClean="0"/>
          </a:p>
          <a:p>
            <a:endParaRPr lang="en-GB" sz="1100" b="1" dirty="0"/>
          </a:p>
        </p:txBody>
      </p:sp>
      <p:sp>
        <p:nvSpPr>
          <p:cNvPr id="17" name="TextBox 16"/>
          <p:cNvSpPr txBox="1"/>
          <p:nvPr/>
        </p:nvSpPr>
        <p:spPr>
          <a:xfrm>
            <a:off x="4032110" y="4135563"/>
            <a:ext cx="2949475" cy="2462213"/>
          </a:xfrm>
          <a:prstGeom prst="rect">
            <a:avLst/>
          </a:prstGeom>
          <a:noFill/>
        </p:spPr>
        <p:txBody>
          <a:bodyPr wrap="square" rtlCol="0">
            <a:spAutoFit/>
          </a:bodyPr>
          <a:lstStyle/>
          <a:p>
            <a:r>
              <a:rPr lang="en-GB" sz="1100" b="1" dirty="0" smtClean="0"/>
              <a:t>Speed</a:t>
            </a:r>
          </a:p>
          <a:p>
            <a:endParaRPr lang="en-GB" sz="1100" b="1" dirty="0" smtClean="0"/>
          </a:p>
          <a:p>
            <a:r>
              <a:rPr lang="en-GB" sz="1100" b="1" dirty="0"/>
              <a:t>Definition</a:t>
            </a:r>
          </a:p>
          <a:p>
            <a:r>
              <a:rPr lang="en-GB" sz="1100" dirty="0"/>
              <a:t>This is the maximum rate in which an individual is able to perform a movement or cover a distance in a period of time. </a:t>
            </a:r>
            <a:endParaRPr lang="en-GB" sz="1100" b="1" dirty="0" smtClean="0"/>
          </a:p>
          <a:p>
            <a:endParaRPr lang="en-GB" sz="1100" b="1" dirty="0" smtClean="0"/>
          </a:p>
          <a:p>
            <a:r>
              <a:rPr lang="en-GB" sz="1100" b="1" dirty="0" smtClean="0"/>
              <a:t>Test</a:t>
            </a:r>
            <a:endParaRPr lang="en-GB" sz="1100" b="1" dirty="0"/>
          </a:p>
          <a:p>
            <a:r>
              <a:rPr lang="en-GB" sz="1100" dirty="0"/>
              <a:t>30 metre sprint test – run the 30m as fast as you can and record time in seconds.</a:t>
            </a:r>
          </a:p>
          <a:p>
            <a:endParaRPr lang="en-GB" sz="1100" b="1" dirty="0" smtClean="0"/>
          </a:p>
          <a:p>
            <a:endParaRPr lang="en-GB" sz="1100" u="sng" dirty="0"/>
          </a:p>
          <a:p>
            <a:endParaRPr lang="en-GB" sz="1100" dirty="0"/>
          </a:p>
          <a:p>
            <a:endParaRPr lang="en-GB" sz="1100" b="1" dirty="0"/>
          </a:p>
        </p:txBody>
      </p:sp>
      <p:pic>
        <p:nvPicPr>
          <p:cNvPr id="18" name="Picture 17"/>
          <p:cNvPicPr>
            <a:picLocks noChangeAspect="1"/>
          </p:cNvPicPr>
          <p:nvPr/>
        </p:nvPicPr>
        <p:blipFill>
          <a:blip r:embed="rId5"/>
          <a:stretch>
            <a:fillRect/>
          </a:stretch>
        </p:blipFill>
        <p:spPr>
          <a:xfrm>
            <a:off x="2716063" y="4053581"/>
            <a:ext cx="554341" cy="554341"/>
          </a:xfrm>
          <a:prstGeom prst="rect">
            <a:avLst/>
          </a:prstGeom>
        </p:spPr>
      </p:pic>
      <p:pic>
        <p:nvPicPr>
          <p:cNvPr id="19" name="Picture 18"/>
          <p:cNvPicPr>
            <a:picLocks noChangeAspect="1"/>
          </p:cNvPicPr>
          <p:nvPr/>
        </p:nvPicPr>
        <p:blipFill>
          <a:blip r:embed="rId6"/>
          <a:stretch>
            <a:fillRect/>
          </a:stretch>
        </p:blipFill>
        <p:spPr>
          <a:xfrm>
            <a:off x="5602894" y="5923128"/>
            <a:ext cx="1203090" cy="674648"/>
          </a:xfrm>
          <a:prstGeom prst="rect">
            <a:avLst/>
          </a:prstGeom>
        </p:spPr>
      </p:pic>
      <p:grpSp>
        <p:nvGrpSpPr>
          <p:cNvPr id="21" name="Group 20"/>
          <p:cNvGrpSpPr/>
          <p:nvPr/>
        </p:nvGrpSpPr>
        <p:grpSpPr>
          <a:xfrm>
            <a:off x="7270898" y="3997684"/>
            <a:ext cx="1644148" cy="3212175"/>
            <a:chOff x="8517122" y="3949558"/>
            <a:chExt cx="1644148" cy="3212175"/>
          </a:xfrm>
        </p:grpSpPr>
        <p:sp>
          <p:nvSpPr>
            <p:cNvPr id="22" name="Rounded Rectangle 21"/>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8648170" y="4022412"/>
              <a:ext cx="1513100" cy="3139321"/>
            </a:xfrm>
            <a:prstGeom prst="rect">
              <a:avLst/>
            </a:prstGeom>
            <a:noFill/>
          </p:spPr>
          <p:txBody>
            <a:bodyPr wrap="square" rtlCol="0">
              <a:spAutoFit/>
            </a:bodyPr>
            <a:lstStyle/>
            <a:p>
              <a:r>
                <a:rPr lang="en-GB" sz="1100" b="1" dirty="0" smtClean="0"/>
                <a:t>What you need to know:</a:t>
              </a:r>
            </a:p>
            <a:p>
              <a:endParaRPr lang="en-GB" sz="1100" b="1" dirty="0"/>
            </a:p>
            <a:p>
              <a:pPr marL="171450" indent="-171450">
                <a:buFont typeface="Arial" panose="020B0604020202020204" pitchFamily="34" charset="0"/>
                <a:buChar char="•"/>
              </a:pPr>
              <a:r>
                <a:rPr lang="en-GB" sz="1100" dirty="0" smtClean="0"/>
                <a:t>Definitions of components </a:t>
              </a:r>
            </a:p>
            <a:p>
              <a:pPr marL="171450" indent="-171450">
                <a:buFont typeface="Arial" panose="020B0604020202020204" pitchFamily="34" charset="0"/>
                <a:buChar char="•"/>
              </a:pPr>
              <a:r>
                <a:rPr lang="en-GB" sz="1100" dirty="0" smtClean="0"/>
                <a:t>Test for component</a:t>
              </a:r>
            </a:p>
            <a:p>
              <a:pPr marL="171450" indent="-171450">
                <a:buFont typeface="Arial" panose="020B0604020202020204" pitchFamily="34" charset="0"/>
                <a:buChar char="•"/>
              </a:pPr>
              <a:r>
                <a:rPr lang="en-GB" sz="1100" dirty="0" smtClean="0"/>
                <a:t>The equipment needed for the test</a:t>
              </a:r>
            </a:p>
            <a:p>
              <a:pPr marL="171450" indent="-171450">
                <a:buFont typeface="Arial" panose="020B0604020202020204" pitchFamily="34" charset="0"/>
                <a:buChar char="•"/>
              </a:pPr>
              <a:r>
                <a:rPr lang="en-GB" sz="1100" dirty="0" smtClean="0"/>
                <a:t>How the test is measured (e.g. levels, </a:t>
              </a:r>
              <a:r>
                <a:rPr lang="en-GB" sz="1100" dirty="0" err="1" smtClean="0"/>
                <a:t>cms</a:t>
              </a:r>
              <a:r>
                <a:rPr lang="en-GB" sz="1100" dirty="0" smtClean="0"/>
                <a:t>, seconds)</a:t>
              </a:r>
            </a:p>
            <a:p>
              <a:pPr marL="171450" indent="-171450">
                <a:buFont typeface="Arial" panose="020B0604020202020204" pitchFamily="34" charset="0"/>
                <a:buChar char="•"/>
              </a:pPr>
              <a:r>
                <a:rPr lang="en-GB" sz="1100" dirty="0" smtClean="0"/>
                <a:t>Who would need this component of fitness</a:t>
              </a:r>
            </a:p>
            <a:p>
              <a:endParaRPr lang="en-GB" sz="1100" u="sng" dirty="0"/>
            </a:p>
            <a:p>
              <a:endParaRPr lang="en-GB" sz="1100" dirty="0"/>
            </a:p>
            <a:p>
              <a:endParaRPr lang="en-GB" sz="1100" b="1" dirty="0"/>
            </a:p>
          </p:txBody>
        </p:sp>
      </p:grpSp>
      <p:grpSp>
        <p:nvGrpSpPr>
          <p:cNvPr id="24" name="Group 23"/>
          <p:cNvGrpSpPr/>
          <p:nvPr/>
        </p:nvGrpSpPr>
        <p:grpSpPr>
          <a:xfrm>
            <a:off x="8864945" y="4001823"/>
            <a:ext cx="1644148" cy="2873621"/>
            <a:chOff x="8517122" y="3949558"/>
            <a:chExt cx="1644148" cy="2873621"/>
          </a:xfrm>
        </p:grpSpPr>
        <p:sp>
          <p:nvSpPr>
            <p:cNvPr id="25" name="Rounded Rectangle 24"/>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648170" y="4022412"/>
              <a:ext cx="1513100" cy="2800767"/>
            </a:xfrm>
            <a:prstGeom prst="rect">
              <a:avLst/>
            </a:prstGeom>
            <a:noFill/>
          </p:spPr>
          <p:txBody>
            <a:bodyPr wrap="square" rtlCol="0">
              <a:spAutoFit/>
            </a:bodyPr>
            <a:lstStyle/>
            <a:p>
              <a:r>
                <a:rPr lang="en-GB" sz="1100" b="1" dirty="0" smtClean="0"/>
                <a:t>Reasons for  fitness testing:</a:t>
              </a:r>
            </a:p>
            <a:p>
              <a:endParaRPr lang="en-GB" sz="1100" b="1" dirty="0"/>
            </a:p>
            <a:p>
              <a:pPr marL="171450" indent="-171450">
                <a:buFont typeface="Arial" panose="020B0604020202020204" pitchFamily="34" charset="0"/>
                <a:buChar char="•"/>
              </a:pPr>
              <a:r>
                <a:rPr lang="en-GB" sz="1100" dirty="0" smtClean="0"/>
                <a:t>Identify strengths and weaknesses</a:t>
              </a:r>
            </a:p>
            <a:p>
              <a:pPr marL="171450" indent="-171450">
                <a:buFont typeface="Arial" panose="020B0604020202020204" pitchFamily="34" charset="0"/>
                <a:buChar char="•"/>
              </a:pPr>
              <a:r>
                <a:rPr lang="en-GB" sz="1100" dirty="0" smtClean="0"/>
                <a:t>Monitor improvement</a:t>
              </a:r>
            </a:p>
            <a:p>
              <a:pPr marL="171450" indent="-171450">
                <a:buFont typeface="Arial" panose="020B0604020202020204" pitchFamily="34" charset="0"/>
                <a:buChar char="•"/>
              </a:pPr>
              <a:r>
                <a:rPr lang="en-GB" sz="1100" dirty="0" smtClean="0"/>
                <a:t>Show fitness levels</a:t>
              </a:r>
            </a:p>
            <a:p>
              <a:pPr marL="171450" indent="-171450">
                <a:buFont typeface="Arial" panose="020B0604020202020204" pitchFamily="34" charset="0"/>
                <a:buChar char="•"/>
              </a:pPr>
              <a:r>
                <a:rPr lang="en-GB" sz="1100" dirty="0" smtClean="0"/>
                <a:t>Inform training</a:t>
              </a:r>
            </a:p>
            <a:p>
              <a:pPr marL="171450" indent="-171450">
                <a:buFont typeface="Arial" panose="020B0604020202020204" pitchFamily="34" charset="0"/>
                <a:buChar char="•"/>
              </a:pPr>
              <a:r>
                <a:rPr lang="en-GB" sz="1100" dirty="0"/>
                <a:t> </a:t>
              </a:r>
              <a:r>
                <a:rPr lang="en-GB" sz="1100" dirty="0" smtClean="0"/>
                <a:t>compare to others and averages</a:t>
              </a:r>
            </a:p>
            <a:p>
              <a:pPr marL="171450" indent="-171450">
                <a:buFont typeface="Arial" panose="020B0604020202020204" pitchFamily="34" charset="0"/>
                <a:buChar char="•"/>
              </a:pPr>
              <a:r>
                <a:rPr lang="en-GB" sz="1100" dirty="0" smtClean="0"/>
                <a:t>Motivate and set goals</a:t>
              </a:r>
            </a:p>
            <a:p>
              <a:endParaRPr lang="en-GB" sz="1100" u="sng" dirty="0"/>
            </a:p>
            <a:p>
              <a:endParaRPr lang="en-GB" sz="1100" dirty="0"/>
            </a:p>
            <a:p>
              <a:endParaRPr lang="en-GB" sz="1100" b="1" dirty="0"/>
            </a:p>
          </p:txBody>
        </p:sp>
      </p:grpSp>
      <p:grpSp>
        <p:nvGrpSpPr>
          <p:cNvPr id="27" name="Group 26"/>
          <p:cNvGrpSpPr/>
          <p:nvPr/>
        </p:nvGrpSpPr>
        <p:grpSpPr>
          <a:xfrm>
            <a:off x="10476433" y="4014850"/>
            <a:ext cx="1644148" cy="2636099"/>
            <a:chOff x="8517122" y="3949558"/>
            <a:chExt cx="1644148" cy="2636099"/>
          </a:xfrm>
        </p:grpSpPr>
        <p:sp>
          <p:nvSpPr>
            <p:cNvPr id="28" name="Rounded Rectangle 27"/>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8648170" y="4022412"/>
              <a:ext cx="1513100" cy="2462213"/>
            </a:xfrm>
            <a:prstGeom prst="rect">
              <a:avLst/>
            </a:prstGeom>
            <a:noFill/>
          </p:spPr>
          <p:txBody>
            <a:bodyPr wrap="square" rtlCol="0">
              <a:spAutoFit/>
            </a:bodyPr>
            <a:lstStyle/>
            <a:p>
              <a:r>
                <a:rPr lang="en-GB" sz="1100" b="1" dirty="0" smtClean="0"/>
                <a:t>Limitations to testing:</a:t>
              </a:r>
              <a:endParaRPr lang="en-GB" sz="1100" dirty="0"/>
            </a:p>
            <a:p>
              <a:pPr marL="171450" indent="-171450">
                <a:buFont typeface="Arial" panose="020B0604020202020204" pitchFamily="34" charset="0"/>
                <a:buChar char="•"/>
              </a:pPr>
              <a:r>
                <a:rPr lang="en-GB" sz="1100" dirty="0" smtClean="0"/>
                <a:t>Not sport specific</a:t>
              </a:r>
            </a:p>
            <a:p>
              <a:pPr marL="171450" indent="-171450">
                <a:buFont typeface="Arial" panose="020B0604020202020204" pitchFamily="34" charset="0"/>
                <a:buChar char="•"/>
              </a:pPr>
              <a:r>
                <a:rPr lang="en-GB" sz="1100" dirty="0" smtClean="0"/>
                <a:t>Don’t replicate movement of activity</a:t>
              </a:r>
            </a:p>
            <a:p>
              <a:pPr marL="171450" indent="-171450">
                <a:buFont typeface="Arial" panose="020B0604020202020204" pitchFamily="34" charset="0"/>
                <a:buChar char="•"/>
              </a:pPr>
              <a:r>
                <a:rPr lang="en-GB" sz="1100" dirty="0" smtClean="0"/>
                <a:t>Don’t replicate competitive conditions of sport</a:t>
              </a:r>
            </a:p>
            <a:p>
              <a:pPr marL="171450" indent="-171450">
                <a:buFont typeface="Arial" panose="020B0604020202020204" pitchFamily="34" charset="0"/>
                <a:buChar char="•"/>
              </a:pPr>
              <a:r>
                <a:rPr lang="en-GB" sz="1100" dirty="0" smtClean="0"/>
                <a:t>Measurements and reliability are questionable</a:t>
              </a:r>
            </a:p>
            <a:p>
              <a:pPr marL="171450" indent="-171450">
                <a:buFont typeface="Arial" panose="020B0604020202020204" pitchFamily="34" charset="0"/>
                <a:buChar char="•"/>
              </a:pPr>
              <a:r>
                <a:rPr lang="en-GB" sz="1100" dirty="0" smtClean="0"/>
                <a:t>Must be carried out correctly to increase</a:t>
              </a:r>
              <a:r>
                <a:rPr lang="en-GB" sz="1100" dirty="0"/>
                <a:t> </a:t>
              </a:r>
              <a:r>
                <a:rPr lang="en-GB" sz="1100" dirty="0" smtClean="0"/>
                <a:t>reliability</a:t>
              </a:r>
            </a:p>
          </p:txBody>
        </p:sp>
      </p:grpSp>
    </p:spTree>
    <p:extLst>
      <p:ext uri="{BB962C8B-B14F-4D97-AF65-F5344CB8AC3E}">
        <p14:creationId xmlns:p14="http://schemas.microsoft.com/office/powerpoint/2010/main" val="59590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324" y="107933"/>
            <a:ext cx="11849014" cy="646331"/>
          </a:xfrm>
          <a:prstGeom prst="rect">
            <a:avLst/>
          </a:prstGeom>
          <a:noFill/>
        </p:spPr>
        <p:txBody>
          <a:bodyPr wrap="none" lIns="91440" tIns="45720" rIns="91440" bIns="45720">
            <a:spAutoFit/>
          </a:bodyPr>
          <a:lstStyle/>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SKILL-RELATED COMPONENTS OF FITNESS AND </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FITNESS TESTS</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4" name="Group 3"/>
          <p:cNvGrpSpPr/>
          <p:nvPr/>
        </p:nvGrpSpPr>
        <p:grpSpPr>
          <a:xfrm>
            <a:off x="152399" y="1161266"/>
            <a:ext cx="3439887" cy="2981343"/>
            <a:chOff x="152399" y="1161266"/>
            <a:chExt cx="3439887" cy="2981343"/>
          </a:xfrm>
        </p:grpSpPr>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53453" y="1234120"/>
              <a:ext cx="2622884" cy="2908489"/>
            </a:xfrm>
            <a:prstGeom prst="rect">
              <a:avLst/>
            </a:prstGeom>
            <a:noFill/>
          </p:spPr>
          <p:txBody>
            <a:bodyPr wrap="square" rtlCol="0">
              <a:spAutoFit/>
            </a:bodyPr>
            <a:lstStyle/>
            <a:p>
              <a:r>
                <a:rPr lang="en-GB" sz="1100" b="1" dirty="0" smtClean="0"/>
                <a:t>Power</a:t>
              </a:r>
            </a:p>
            <a:p>
              <a:endParaRPr lang="en-GB" sz="1100" b="1" dirty="0"/>
            </a:p>
            <a:p>
              <a:r>
                <a:rPr lang="en-GB" sz="1100" b="1" dirty="0"/>
                <a:t>Definition</a:t>
              </a:r>
            </a:p>
            <a:p>
              <a:r>
                <a:rPr lang="en-US" sz="1100" dirty="0"/>
                <a:t>This is the ability to undertake strength performances quickly. </a:t>
              </a:r>
              <a:endParaRPr lang="en-GB" sz="1100" dirty="0"/>
            </a:p>
            <a:p>
              <a:r>
                <a:rPr lang="en-US" sz="1100" b="1" dirty="0"/>
                <a:t>Strength x Speed</a:t>
              </a:r>
              <a:endParaRPr lang="en-GB" sz="1100" dirty="0"/>
            </a:p>
            <a:p>
              <a:endParaRPr lang="en-GB" sz="1100" b="1" dirty="0"/>
            </a:p>
            <a:p>
              <a:r>
                <a:rPr lang="en-GB" sz="1100" b="1" dirty="0" smtClean="0"/>
                <a:t>Test - Vertical </a:t>
              </a:r>
              <a:r>
                <a:rPr lang="en-GB" sz="1100" b="1" dirty="0"/>
                <a:t>Jump test </a:t>
              </a:r>
              <a:endParaRPr lang="en-GB" sz="1100" b="1" dirty="0" smtClean="0"/>
            </a:p>
            <a:p>
              <a:r>
                <a:rPr lang="en-GB" sz="1100" dirty="0" smtClean="0"/>
                <a:t>Mark </a:t>
              </a:r>
              <a:r>
                <a:rPr lang="en-GB" sz="1100" dirty="0"/>
                <a:t>the highest point that you can reach on the wall while standing. Jump and mark the wall at the highest point of jump. Measure the distance between the two marks. </a:t>
              </a:r>
            </a:p>
            <a:p>
              <a:endParaRPr lang="en-GB" sz="1100" dirty="0"/>
            </a:p>
            <a:p>
              <a:endParaRPr lang="en-GB" sz="1100" dirty="0"/>
            </a:p>
            <a:p>
              <a:endParaRPr lang="en-GB" sz="1100" b="1" dirty="0"/>
            </a:p>
          </p:txBody>
        </p:sp>
        <p:pic>
          <p:nvPicPr>
            <p:cNvPr id="12" name="Picture 11"/>
            <p:cNvPicPr>
              <a:picLocks noChangeAspect="1"/>
            </p:cNvPicPr>
            <p:nvPr/>
          </p:nvPicPr>
          <p:blipFill rotWithShape="1">
            <a:blip r:embed="rId2"/>
            <a:srcRect t="27857"/>
            <a:stretch/>
          </p:blipFill>
          <p:spPr>
            <a:xfrm>
              <a:off x="2773680" y="1264600"/>
              <a:ext cx="564912" cy="534726"/>
            </a:xfrm>
            <a:prstGeom prst="rect">
              <a:avLst/>
            </a:prstGeom>
          </p:spPr>
        </p:pic>
      </p:grpSp>
      <p:grpSp>
        <p:nvGrpSpPr>
          <p:cNvPr id="2" name="Group 1"/>
          <p:cNvGrpSpPr/>
          <p:nvPr/>
        </p:nvGrpSpPr>
        <p:grpSpPr>
          <a:xfrm>
            <a:off x="3974715" y="1183214"/>
            <a:ext cx="3439886" cy="2416628"/>
            <a:chOff x="4383216" y="1157920"/>
            <a:chExt cx="3439886" cy="2416628"/>
          </a:xfrm>
        </p:grpSpPr>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791717" y="1264600"/>
              <a:ext cx="2622884" cy="1954381"/>
            </a:xfrm>
            <a:prstGeom prst="rect">
              <a:avLst/>
            </a:prstGeom>
            <a:noFill/>
          </p:spPr>
          <p:txBody>
            <a:bodyPr wrap="square" rtlCol="0">
              <a:spAutoFit/>
            </a:bodyPr>
            <a:lstStyle/>
            <a:p>
              <a:r>
                <a:rPr lang="en-GB" sz="1100" b="1" dirty="0" smtClean="0"/>
                <a:t>Co-ordination </a:t>
              </a:r>
            </a:p>
            <a:p>
              <a:endParaRPr lang="en-GB" sz="1100" b="1" dirty="0"/>
            </a:p>
            <a:p>
              <a:r>
                <a:rPr lang="en-GB" sz="1100" b="1" dirty="0"/>
                <a:t>Definition</a:t>
              </a:r>
            </a:p>
            <a:p>
              <a:r>
                <a:rPr lang="en-GB" sz="1100" dirty="0"/>
                <a:t>The ability to move two or more body parts together under control, smoothly and accurately. </a:t>
              </a:r>
            </a:p>
            <a:p>
              <a:endParaRPr lang="en-GB" sz="1100" dirty="0" smtClean="0"/>
            </a:p>
            <a:p>
              <a:endParaRPr lang="en-GB" sz="1100" dirty="0"/>
            </a:p>
            <a:p>
              <a:endParaRPr lang="en-GB" sz="1100" dirty="0"/>
            </a:p>
            <a:p>
              <a:endParaRPr lang="en-GB" sz="1100" dirty="0"/>
            </a:p>
            <a:p>
              <a:endParaRPr lang="en-GB" sz="1100" b="1" dirty="0"/>
            </a:p>
          </p:txBody>
        </p:sp>
        <p:pic>
          <p:nvPicPr>
            <p:cNvPr id="14" name="Picture 13"/>
            <p:cNvPicPr>
              <a:picLocks noChangeAspect="1"/>
            </p:cNvPicPr>
            <p:nvPr/>
          </p:nvPicPr>
          <p:blipFill>
            <a:blip r:embed="rId3"/>
            <a:stretch>
              <a:fillRect/>
            </a:stretch>
          </p:blipFill>
          <p:spPr>
            <a:xfrm>
              <a:off x="6727209" y="1287403"/>
              <a:ext cx="687392" cy="489120"/>
            </a:xfrm>
            <a:prstGeom prst="rect">
              <a:avLst/>
            </a:prstGeom>
          </p:spPr>
        </p:pic>
      </p:grpSp>
      <p:grpSp>
        <p:nvGrpSpPr>
          <p:cNvPr id="22" name="Group 21"/>
          <p:cNvGrpSpPr/>
          <p:nvPr/>
        </p:nvGrpSpPr>
        <p:grpSpPr>
          <a:xfrm>
            <a:off x="7875305" y="1212172"/>
            <a:ext cx="3439886" cy="2416628"/>
            <a:chOff x="8517122" y="1234120"/>
            <a:chExt cx="3439886" cy="2416628"/>
          </a:xfrm>
        </p:grpSpPr>
        <p:sp>
          <p:nvSpPr>
            <p:cNvPr id="10" name="Rounded Rectangle 9"/>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877168" y="1287403"/>
              <a:ext cx="2622884" cy="2123658"/>
            </a:xfrm>
            <a:prstGeom prst="rect">
              <a:avLst/>
            </a:prstGeom>
            <a:noFill/>
          </p:spPr>
          <p:txBody>
            <a:bodyPr wrap="square" rtlCol="0">
              <a:spAutoFit/>
            </a:bodyPr>
            <a:lstStyle/>
            <a:p>
              <a:r>
                <a:rPr lang="en-GB" sz="1100" b="1" dirty="0" smtClean="0"/>
                <a:t>Reaction time</a:t>
              </a:r>
            </a:p>
            <a:p>
              <a:endParaRPr lang="en-GB" sz="1100" b="1" dirty="0"/>
            </a:p>
            <a:p>
              <a:r>
                <a:rPr lang="en-GB" sz="1100" b="1" dirty="0"/>
                <a:t>Definition</a:t>
              </a:r>
            </a:p>
            <a:p>
              <a:r>
                <a:rPr lang="en-GB" sz="1100" dirty="0"/>
                <a:t>The amount of time between the presentation of a stimulus and the onset of a movement. </a:t>
              </a:r>
              <a:endParaRPr lang="en-GB" sz="1100" dirty="0" smtClean="0"/>
            </a:p>
            <a:p>
              <a:endParaRPr lang="en-GB" sz="1100" dirty="0" smtClean="0"/>
            </a:p>
            <a:p>
              <a:endParaRPr lang="en-GB" sz="1100" dirty="0"/>
            </a:p>
            <a:p>
              <a:endParaRPr lang="en-GB" sz="1100" dirty="0"/>
            </a:p>
            <a:p>
              <a:endParaRPr lang="en-GB" sz="1100" dirty="0"/>
            </a:p>
            <a:p>
              <a:endParaRPr lang="en-GB" sz="1100" dirty="0"/>
            </a:p>
            <a:p>
              <a:endParaRPr lang="en-GB" sz="1100" b="1" dirty="0"/>
            </a:p>
          </p:txBody>
        </p:sp>
        <p:pic>
          <p:nvPicPr>
            <p:cNvPr id="16" name="Picture 15"/>
            <p:cNvPicPr>
              <a:picLocks noChangeAspect="1"/>
            </p:cNvPicPr>
            <p:nvPr/>
          </p:nvPicPr>
          <p:blipFill>
            <a:blip r:embed="rId4"/>
            <a:stretch>
              <a:fillRect/>
            </a:stretch>
          </p:blipFill>
          <p:spPr>
            <a:xfrm>
              <a:off x="10881361" y="1342111"/>
              <a:ext cx="658264" cy="468914"/>
            </a:xfrm>
            <a:prstGeom prst="rect">
              <a:avLst/>
            </a:prstGeom>
          </p:spPr>
        </p:pic>
      </p:grpSp>
      <p:sp>
        <p:nvSpPr>
          <p:cNvPr id="17" name="TextBox 16"/>
          <p:cNvSpPr txBox="1"/>
          <p:nvPr/>
        </p:nvSpPr>
        <p:spPr>
          <a:xfrm>
            <a:off x="553453" y="4123444"/>
            <a:ext cx="2622884" cy="2462213"/>
          </a:xfrm>
          <a:prstGeom prst="rect">
            <a:avLst/>
          </a:prstGeom>
          <a:noFill/>
        </p:spPr>
        <p:txBody>
          <a:bodyPr wrap="square" rtlCol="0">
            <a:spAutoFit/>
          </a:bodyPr>
          <a:lstStyle/>
          <a:p>
            <a:r>
              <a:rPr lang="en-GB" sz="1100" b="1" dirty="0" smtClean="0"/>
              <a:t>Agility </a:t>
            </a:r>
          </a:p>
          <a:p>
            <a:endParaRPr lang="en-GB" sz="1100" b="1" dirty="0"/>
          </a:p>
          <a:p>
            <a:r>
              <a:rPr lang="en-GB" sz="1100" b="1" dirty="0"/>
              <a:t>Definition</a:t>
            </a:r>
          </a:p>
          <a:p>
            <a:r>
              <a:rPr lang="en-GB" sz="1100" dirty="0"/>
              <a:t>The ability to control the movement of the whole body and change position or direction quickly. </a:t>
            </a:r>
            <a:endParaRPr lang="en-GB" sz="1100" dirty="0" smtClean="0"/>
          </a:p>
          <a:p>
            <a:r>
              <a:rPr lang="en-GB" sz="1100" b="1" dirty="0" smtClean="0"/>
              <a:t>Test - Illinois </a:t>
            </a:r>
            <a:r>
              <a:rPr lang="en-GB" sz="1100" b="1" dirty="0"/>
              <a:t>agility run </a:t>
            </a:r>
          </a:p>
          <a:p>
            <a:r>
              <a:rPr lang="en-GB" sz="1100" dirty="0" smtClean="0"/>
              <a:t>Start </a:t>
            </a:r>
            <a:r>
              <a:rPr lang="en-GB" sz="1100" dirty="0"/>
              <a:t>lying face down. Complete the course as quickly as you can gaining the shortest possible time.  </a:t>
            </a:r>
          </a:p>
          <a:p>
            <a:endParaRPr lang="en-GB" sz="1100" dirty="0"/>
          </a:p>
          <a:p>
            <a:endParaRPr lang="en-GB" sz="1100" dirty="0"/>
          </a:p>
          <a:p>
            <a:endParaRPr lang="en-GB" sz="1100" dirty="0"/>
          </a:p>
          <a:p>
            <a:endParaRPr lang="en-GB" sz="1100" b="1" dirty="0"/>
          </a:p>
        </p:txBody>
      </p:sp>
      <p:pic>
        <p:nvPicPr>
          <p:cNvPr id="18" name="Picture 17"/>
          <p:cNvPicPr>
            <a:picLocks noChangeAspect="1"/>
          </p:cNvPicPr>
          <p:nvPr/>
        </p:nvPicPr>
        <p:blipFill>
          <a:blip r:embed="rId5"/>
          <a:stretch>
            <a:fillRect/>
          </a:stretch>
        </p:blipFill>
        <p:spPr>
          <a:xfrm>
            <a:off x="2282580" y="5752949"/>
            <a:ext cx="893757" cy="832708"/>
          </a:xfrm>
          <a:prstGeom prst="rect">
            <a:avLst/>
          </a:prstGeom>
        </p:spPr>
      </p:pic>
      <p:grpSp>
        <p:nvGrpSpPr>
          <p:cNvPr id="23" name="Group 22"/>
          <p:cNvGrpSpPr/>
          <p:nvPr/>
        </p:nvGrpSpPr>
        <p:grpSpPr>
          <a:xfrm>
            <a:off x="3788184" y="3920600"/>
            <a:ext cx="3365359" cy="3328438"/>
            <a:chOff x="4334761" y="3949558"/>
            <a:chExt cx="3439886" cy="3328438"/>
          </a:xfrm>
        </p:grpSpPr>
        <p:sp>
          <p:nvSpPr>
            <p:cNvPr id="6" name="Rounded Rectangle 5"/>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91717" y="4138675"/>
              <a:ext cx="2622884" cy="3139321"/>
            </a:xfrm>
            <a:prstGeom prst="rect">
              <a:avLst/>
            </a:prstGeom>
            <a:noFill/>
          </p:spPr>
          <p:txBody>
            <a:bodyPr wrap="square" rtlCol="0">
              <a:spAutoFit/>
            </a:bodyPr>
            <a:lstStyle/>
            <a:p>
              <a:r>
                <a:rPr lang="en-GB" sz="1100" b="1" dirty="0" smtClean="0"/>
                <a:t>Balance</a:t>
              </a:r>
            </a:p>
            <a:p>
              <a:endParaRPr lang="en-GB" sz="1100" b="1" dirty="0"/>
            </a:p>
            <a:p>
              <a:r>
                <a:rPr lang="en-GB" sz="1100" b="1" dirty="0"/>
                <a:t>Definition</a:t>
              </a:r>
            </a:p>
            <a:p>
              <a:r>
                <a:rPr lang="en-GB" sz="1100" dirty="0"/>
                <a:t>This is being able to keep the body stable whilst at rest or in motion (when on the move). </a:t>
              </a:r>
              <a:endParaRPr lang="en-GB" sz="1100" dirty="0" smtClean="0"/>
            </a:p>
            <a:p>
              <a:r>
                <a:rPr lang="en-GB" sz="1100" b="1" dirty="0" smtClean="0"/>
                <a:t>Test -Stork </a:t>
              </a:r>
              <a:r>
                <a:rPr lang="en-GB" sz="1100" b="1" dirty="0"/>
                <a:t>test </a:t>
              </a:r>
            </a:p>
            <a:p>
              <a:r>
                <a:rPr lang="en-GB" sz="1100" dirty="0" smtClean="0"/>
                <a:t>Stand </a:t>
              </a:r>
              <a:r>
                <a:rPr lang="en-GB" sz="1100" dirty="0"/>
                <a:t>on the one leg with the other touching your knee and your hands on your hops. Raise your heel so you are on your toes. Hold this position for as long as possible. </a:t>
              </a:r>
            </a:p>
            <a:p>
              <a:endParaRPr lang="en-GB" sz="1100" dirty="0" smtClean="0"/>
            </a:p>
            <a:p>
              <a:endParaRPr lang="en-GB" sz="1100" dirty="0"/>
            </a:p>
            <a:p>
              <a:endParaRPr lang="en-GB" sz="1100" dirty="0"/>
            </a:p>
            <a:p>
              <a:endParaRPr lang="en-GB" sz="1100" dirty="0"/>
            </a:p>
            <a:p>
              <a:endParaRPr lang="en-GB" sz="1100" dirty="0"/>
            </a:p>
            <a:p>
              <a:endParaRPr lang="en-GB" sz="1100" b="1" dirty="0"/>
            </a:p>
          </p:txBody>
        </p:sp>
        <p:pic>
          <p:nvPicPr>
            <p:cNvPr id="20" name="Picture 19"/>
            <p:cNvPicPr>
              <a:picLocks noChangeAspect="1"/>
            </p:cNvPicPr>
            <p:nvPr/>
          </p:nvPicPr>
          <p:blipFill>
            <a:blip r:embed="rId6"/>
            <a:stretch>
              <a:fillRect/>
            </a:stretch>
          </p:blipFill>
          <p:spPr>
            <a:xfrm>
              <a:off x="6563699" y="4045586"/>
              <a:ext cx="703435" cy="611713"/>
            </a:xfrm>
            <a:prstGeom prst="rect">
              <a:avLst/>
            </a:prstGeom>
          </p:spPr>
        </p:pic>
      </p:grpSp>
      <p:grpSp>
        <p:nvGrpSpPr>
          <p:cNvPr id="24" name="Group 23"/>
          <p:cNvGrpSpPr/>
          <p:nvPr/>
        </p:nvGrpSpPr>
        <p:grpSpPr>
          <a:xfrm>
            <a:off x="7251466" y="3949558"/>
            <a:ext cx="1644148" cy="3212175"/>
            <a:chOff x="8517122" y="3949558"/>
            <a:chExt cx="1644148" cy="3212175"/>
          </a:xfrm>
        </p:grpSpPr>
        <p:sp>
          <p:nvSpPr>
            <p:cNvPr id="7" name="Rounded Rectangle 6"/>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648170" y="4022412"/>
              <a:ext cx="1513100" cy="3139321"/>
            </a:xfrm>
            <a:prstGeom prst="rect">
              <a:avLst/>
            </a:prstGeom>
            <a:noFill/>
          </p:spPr>
          <p:txBody>
            <a:bodyPr wrap="square" rtlCol="0">
              <a:spAutoFit/>
            </a:bodyPr>
            <a:lstStyle/>
            <a:p>
              <a:r>
                <a:rPr lang="en-GB" sz="1100" b="1" dirty="0" smtClean="0"/>
                <a:t>What you need to know:</a:t>
              </a:r>
            </a:p>
            <a:p>
              <a:endParaRPr lang="en-GB" sz="1100" b="1" dirty="0"/>
            </a:p>
            <a:p>
              <a:pPr marL="171450" indent="-171450">
                <a:buFont typeface="Arial" panose="020B0604020202020204" pitchFamily="34" charset="0"/>
                <a:buChar char="•"/>
              </a:pPr>
              <a:r>
                <a:rPr lang="en-GB" sz="1100" dirty="0" smtClean="0"/>
                <a:t>Definitions of components </a:t>
              </a:r>
            </a:p>
            <a:p>
              <a:pPr marL="171450" indent="-171450">
                <a:buFont typeface="Arial" panose="020B0604020202020204" pitchFamily="34" charset="0"/>
                <a:buChar char="•"/>
              </a:pPr>
              <a:r>
                <a:rPr lang="en-GB" sz="1100" dirty="0" smtClean="0"/>
                <a:t>Test for component</a:t>
              </a:r>
            </a:p>
            <a:p>
              <a:pPr marL="171450" indent="-171450">
                <a:buFont typeface="Arial" panose="020B0604020202020204" pitchFamily="34" charset="0"/>
                <a:buChar char="•"/>
              </a:pPr>
              <a:r>
                <a:rPr lang="en-GB" sz="1100" dirty="0" smtClean="0"/>
                <a:t>The equipment needed for the test</a:t>
              </a:r>
            </a:p>
            <a:p>
              <a:pPr marL="171450" indent="-171450">
                <a:buFont typeface="Arial" panose="020B0604020202020204" pitchFamily="34" charset="0"/>
                <a:buChar char="•"/>
              </a:pPr>
              <a:r>
                <a:rPr lang="en-GB" sz="1100" dirty="0" smtClean="0"/>
                <a:t>How the test is measured (e.g. levels, </a:t>
              </a:r>
              <a:r>
                <a:rPr lang="en-GB" sz="1100" dirty="0" err="1" smtClean="0"/>
                <a:t>cms</a:t>
              </a:r>
              <a:r>
                <a:rPr lang="en-GB" sz="1100" dirty="0" smtClean="0"/>
                <a:t>, seconds)</a:t>
              </a:r>
            </a:p>
            <a:p>
              <a:pPr marL="171450" indent="-171450">
                <a:buFont typeface="Arial" panose="020B0604020202020204" pitchFamily="34" charset="0"/>
                <a:buChar char="•"/>
              </a:pPr>
              <a:r>
                <a:rPr lang="en-GB" sz="1100" dirty="0" smtClean="0"/>
                <a:t>Who would need this component of fitness</a:t>
              </a:r>
            </a:p>
            <a:p>
              <a:endParaRPr lang="en-GB" sz="1100" u="sng" dirty="0"/>
            </a:p>
            <a:p>
              <a:endParaRPr lang="en-GB" sz="1100" dirty="0"/>
            </a:p>
            <a:p>
              <a:endParaRPr lang="en-GB" sz="1100" b="1" dirty="0"/>
            </a:p>
          </p:txBody>
        </p:sp>
      </p:grpSp>
      <p:grpSp>
        <p:nvGrpSpPr>
          <p:cNvPr id="25" name="Group 24"/>
          <p:cNvGrpSpPr/>
          <p:nvPr/>
        </p:nvGrpSpPr>
        <p:grpSpPr>
          <a:xfrm>
            <a:off x="8845513" y="3953697"/>
            <a:ext cx="1644148" cy="2873621"/>
            <a:chOff x="8517122" y="3949558"/>
            <a:chExt cx="1644148" cy="2873621"/>
          </a:xfrm>
        </p:grpSpPr>
        <p:sp>
          <p:nvSpPr>
            <p:cNvPr id="26" name="Rounded Rectangle 25"/>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8648170" y="4022412"/>
              <a:ext cx="1513100" cy="2800767"/>
            </a:xfrm>
            <a:prstGeom prst="rect">
              <a:avLst/>
            </a:prstGeom>
            <a:noFill/>
          </p:spPr>
          <p:txBody>
            <a:bodyPr wrap="square" rtlCol="0">
              <a:spAutoFit/>
            </a:bodyPr>
            <a:lstStyle/>
            <a:p>
              <a:r>
                <a:rPr lang="en-GB" sz="1100" b="1" dirty="0" smtClean="0"/>
                <a:t>Reasons for  fitness testing:</a:t>
              </a:r>
            </a:p>
            <a:p>
              <a:endParaRPr lang="en-GB" sz="1100" b="1" dirty="0"/>
            </a:p>
            <a:p>
              <a:pPr marL="171450" indent="-171450">
                <a:buFont typeface="Arial" panose="020B0604020202020204" pitchFamily="34" charset="0"/>
                <a:buChar char="•"/>
              </a:pPr>
              <a:r>
                <a:rPr lang="en-GB" sz="1100" dirty="0" smtClean="0"/>
                <a:t>Identify strengths and weaknesses</a:t>
              </a:r>
            </a:p>
            <a:p>
              <a:pPr marL="171450" indent="-171450">
                <a:buFont typeface="Arial" panose="020B0604020202020204" pitchFamily="34" charset="0"/>
                <a:buChar char="•"/>
              </a:pPr>
              <a:r>
                <a:rPr lang="en-GB" sz="1100" dirty="0" smtClean="0"/>
                <a:t>Monitor improvement</a:t>
              </a:r>
            </a:p>
            <a:p>
              <a:pPr marL="171450" indent="-171450">
                <a:buFont typeface="Arial" panose="020B0604020202020204" pitchFamily="34" charset="0"/>
                <a:buChar char="•"/>
              </a:pPr>
              <a:r>
                <a:rPr lang="en-GB" sz="1100" dirty="0" smtClean="0"/>
                <a:t>Show fitness levels</a:t>
              </a:r>
            </a:p>
            <a:p>
              <a:pPr marL="171450" indent="-171450">
                <a:buFont typeface="Arial" panose="020B0604020202020204" pitchFamily="34" charset="0"/>
                <a:buChar char="•"/>
              </a:pPr>
              <a:r>
                <a:rPr lang="en-GB" sz="1100" dirty="0" smtClean="0"/>
                <a:t>Inform training</a:t>
              </a:r>
            </a:p>
            <a:p>
              <a:pPr marL="171450" indent="-171450">
                <a:buFont typeface="Arial" panose="020B0604020202020204" pitchFamily="34" charset="0"/>
                <a:buChar char="•"/>
              </a:pPr>
              <a:r>
                <a:rPr lang="en-GB" sz="1100" dirty="0"/>
                <a:t> </a:t>
              </a:r>
              <a:r>
                <a:rPr lang="en-GB" sz="1100" dirty="0" smtClean="0"/>
                <a:t>compare to others and averages</a:t>
              </a:r>
            </a:p>
            <a:p>
              <a:pPr marL="171450" indent="-171450">
                <a:buFont typeface="Arial" panose="020B0604020202020204" pitchFamily="34" charset="0"/>
                <a:buChar char="•"/>
              </a:pPr>
              <a:r>
                <a:rPr lang="en-GB" sz="1100" dirty="0" smtClean="0"/>
                <a:t>Motivate and set goals</a:t>
              </a:r>
            </a:p>
            <a:p>
              <a:endParaRPr lang="en-GB" sz="1100" u="sng" dirty="0"/>
            </a:p>
            <a:p>
              <a:endParaRPr lang="en-GB" sz="1100" dirty="0"/>
            </a:p>
            <a:p>
              <a:endParaRPr lang="en-GB" sz="1100" b="1" dirty="0"/>
            </a:p>
          </p:txBody>
        </p:sp>
      </p:grpSp>
      <p:grpSp>
        <p:nvGrpSpPr>
          <p:cNvPr id="28" name="Group 27"/>
          <p:cNvGrpSpPr/>
          <p:nvPr/>
        </p:nvGrpSpPr>
        <p:grpSpPr>
          <a:xfrm>
            <a:off x="10457001" y="3966724"/>
            <a:ext cx="1644148" cy="2636099"/>
            <a:chOff x="8517122" y="3949558"/>
            <a:chExt cx="1644148" cy="2636099"/>
          </a:xfrm>
        </p:grpSpPr>
        <p:sp>
          <p:nvSpPr>
            <p:cNvPr id="29" name="Rounded Rectangle 28"/>
            <p:cNvSpPr/>
            <p:nvPr/>
          </p:nvSpPr>
          <p:spPr>
            <a:xfrm>
              <a:off x="8517122" y="3949558"/>
              <a:ext cx="1644147" cy="263609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648170" y="4022412"/>
              <a:ext cx="1513100" cy="2462213"/>
            </a:xfrm>
            <a:prstGeom prst="rect">
              <a:avLst/>
            </a:prstGeom>
            <a:noFill/>
          </p:spPr>
          <p:txBody>
            <a:bodyPr wrap="square" rtlCol="0">
              <a:spAutoFit/>
            </a:bodyPr>
            <a:lstStyle/>
            <a:p>
              <a:r>
                <a:rPr lang="en-GB" sz="1100" b="1" dirty="0" smtClean="0"/>
                <a:t>Limitations to testing:</a:t>
              </a:r>
              <a:endParaRPr lang="en-GB" sz="1100" dirty="0"/>
            </a:p>
            <a:p>
              <a:pPr marL="171450" indent="-171450">
                <a:buFont typeface="Arial" panose="020B0604020202020204" pitchFamily="34" charset="0"/>
                <a:buChar char="•"/>
              </a:pPr>
              <a:r>
                <a:rPr lang="en-GB" sz="1100" dirty="0" smtClean="0"/>
                <a:t>Not sport specific</a:t>
              </a:r>
            </a:p>
            <a:p>
              <a:pPr marL="171450" indent="-171450">
                <a:buFont typeface="Arial" panose="020B0604020202020204" pitchFamily="34" charset="0"/>
                <a:buChar char="•"/>
              </a:pPr>
              <a:r>
                <a:rPr lang="en-GB" sz="1100" dirty="0" smtClean="0"/>
                <a:t>Don’t replicate movement of activity</a:t>
              </a:r>
            </a:p>
            <a:p>
              <a:pPr marL="171450" indent="-171450">
                <a:buFont typeface="Arial" panose="020B0604020202020204" pitchFamily="34" charset="0"/>
                <a:buChar char="•"/>
              </a:pPr>
              <a:r>
                <a:rPr lang="en-GB" sz="1100" dirty="0" smtClean="0"/>
                <a:t>Don’t replicate competitive conditions of sport</a:t>
              </a:r>
            </a:p>
            <a:p>
              <a:pPr marL="171450" indent="-171450">
                <a:buFont typeface="Arial" panose="020B0604020202020204" pitchFamily="34" charset="0"/>
                <a:buChar char="•"/>
              </a:pPr>
              <a:r>
                <a:rPr lang="en-GB" sz="1100" dirty="0" smtClean="0"/>
                <a:t>Measurements and reliability are questionable</a:t>
              </a:r>
            </a:p>
            <a:p>
              <a:pPr marL="171450" indent="-171450">
                <a:buFont typeface="Arial" panose="020B0604020202020204" pitchFamily="34" charset="0"/>
                <a:buChar char="•"/>
              </a:pPr>
              <a:r>
                <a:rPr lang="en-GB" sz="1100" dirty="0" smtClean="0"/>
                <a:t>Must be carried out correctly to increase</a:t>
              </a:r>
              <a:r>
                <a:rPr lang="en-GB" sz="1100" dirty="0"/>
                <a:t> </a:t>
              </a:r>
              <a:r>
                <a:rPr lang="en-GB" sz="1100" dirty="0" smtClean="0"/>
                <a:t>reliability</a:t>
              </a:r>
            </a:p>
          </p:txBody>
        </p:sp>
      </p:grpSp>
    </p:spTree>
    <p:extLst>
      <p:ext uri="{BB962C8B-B14F-4D97-AF65-F5344CB8AC3E}">
        <p14:creationId xmlns:p14="http://schemas.microsoft.com/office/powerpoint/2010/main" val="218413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5165" y="0"/>
            <a:ext cx="743152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PRINCIPLES OF TRAINING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8" y="1094402"/>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162568" y="3815830"/>
            <a:ext cx="386231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390983" y="1161266"/>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517122" y="1161266"/>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76679" y="1298873"/>
            <a:ext cx="2791326" cy="2308324"/>
          </a:xfrm>
          <a:prstGeom prst="rect">
            <a:avLst/>
          </a:prstGeom>
          <a:noFill/>
        </p:spPr>
        <p:txBody>
          <a:bodyPr wrap="square" rtlCol="0">
            <a:spAutoFit/>
          </a:bodyPr>
          <a:lstStyle/>
          <a:p>
            <a:r>
              <a:rPr lang="en-GB" b="1" dirty="0" smtClean="0"/>
              <a:t>Specificity</a:t>
            </a:r>
          </a:p>
          <a:p>
            <a:endParaRPr lang="en-GB" b="1" dirty="0"/>
          </a:p>
          <a:p>
            <a:r>
              <a:rPr lang="en-GB" dirty="0" smtClean="0"/>
              <a:t>Matching the training to the needs of the sporting </a:t>
            </a:r>
            <a:r>
              <a:rPr lang="en-GB" dirty="0" smtClean="0"/>
              <a:t>activity/individual and the components of fitness to be developed.</a:t>
            </a:r>
            <a:endParaRPr lang="en-GB" dirty="0" smtClean="0"/>
          </a:p>
          <a:p>
            <a:endParaRPr lang="en-GB" dirty="0"/>
          </a:p>
        </p:txBody>
      </p:sp>
      <p:sp>
        <p:nvSpPr>
          <p:cNvPr id="12" name="TextBox 11"/>
          <p:cNvSpPr txBox="1"/>
          <p:nvPr/>
        </p:nvSpPr>
        <p:spPr>
          <a:xfrm>
            <a:off x="4731559" y="1277399"/>
            <a:ext cx="2791326" cy="1477328"/>
          </a:xfrm>
          <a:prstGeom prst="rect">
            <a:avLst/>
          </a:prstGeom>
          <a:noFill/>
        </p:spPr>
        <p:txBody>
          <a:bodyPr wrap="square" rtlCol="0">
            <a:spAutoFit/>
          </a:bodyPr>
          <a:lstStyle/>
          <a:p>
            <a:r>
              <a:rPr lang="en-GB" b="1" dirty="0" smtClean="0"/>
              <a:t>Individual needs</a:t>
            </a:r>
            <a:endParaRPr lang="en-GB" b="1" dirty="0" smtClean="0"/>
          </a:p>
          <a:p>
            <a:endParaRPr lang="en-GB" b="1" dirty="0"/>
          </a:p>
          <a:p>
            <a:r>
              <a:rPr lang="en-GB" dirty="0" smtClean="0"/>
              <a:t>Making the training match the needs of the individual or performer. </a:t>
            </a:r>
            <a:endParaRPr lang="en-GB" dirty="0"/>
          </a:p>
        </p:txBody>
      </p:sp>
      <p:sp>
        <p:nvSpPr>
          <p:cNvPr id="14" name="TextBox 13"/>
          <p:cNvSpPr txBox="1"/>
          <p:nvPr/>
        </p:nvSpPr>
        <p:spPr>
          <a:xfrm>
            <a:off x="4407279" y="4077566"/>
            <a:ext cx="3439886" cy="3139321"/>
          </a:xfrm>
          <a:prstGeom prst="rect">
            <a:avLst/>
          </a:prstGeom>
          <a:noFill/>
        </p:spPr>
        <p:txBody>
          <a:bodyPr wrap="square" rtlCol="0">
            <a:spAutoFit/>
          </a:bodyPr>
          <a:lstStyle/>
          <a:p>
            <a:r>
              <a:rPr lang="en-GB" b="1" dirty="0" smtClean="0"/>
              <a:t>FITT Principles </a:t>
            </a:r>
            <a:endParaRPr lang="en-GB" b="1" dirty="0"/>
          </a:p>
          <a:p>
            <a:r>
              <a:rPr lang="en-GB" u="sng" dirty="0" smtClean="0"/>
              <a:t>Frequency – </a:t>
            </a:r>
            <a:r>
              <a:rPr lang="en-GB" dirty="0" smtClean="0"/>
              <a:t>number of times one trains </a:t>
            </a:r>
          </a:p>
          <a:p>
            <a:r>
              <a:rPr lang="en-GB" u="sng" dirty="0" smtClean="0"/>
              <a:t>Intensity</a:t>
            </a:r>
            <a:r>
              <a:rPr lang="en-GB" dirty="0" smtClean="0"/>
              <a:t> – how hard you train</a:t>
            </a:r>
          </a:p>
          <a:p>
            <a:r>
              <a:rPr lang="en-GB" u="sng" dirty="0" smtClean="0"/>
              <a:t>Time – </a:t>
            </a:r>
            <a:r>
              <a:rPr lang="en-GB" dirty="0" smtClean="0"/>
              <a:t>how long your train for</a:t>
            </a:r>
          </a:p>
          <a:p>
            <a:r>
              <a:rPr lang="en-GB" u="sng" dirty="0" smtClean="0"/>
              <a:t>Type – </a:t>
            </a:r>
            <a:r>
              <a:rPr lang="en-GB" dirty="0" smtClean="0"/>
              <a:t>What exercises and methods of training you should use.</a:t>
            </a:r>
            <a:endParaRPr lang="en-GB" u="sng" dirty="0" smtClean="0"/>
          </a:p>
          <a:p>
            <a:endParaRPr lang="en-GB" b="1" dirty="0"/>
          </a:p>
          <a:p>
            <a:endParaRPr lang="en-GB" dirty="0" smtClean="0"/>
          </a:p>
          <a:p>
            <a:endParaRPr lang="en-GB" dirty="0"/>
          </a:p>
        </p:txBody>
      </p:sp>
      <p:sp>
        <p:nvSpPr>
          <p:cNvPr id="19" name="TextBox 18"/>
          <p:cNvSpPr txBox="1"/>
          <p:nvPr/>
        </p:nvSpPr>
        <p:spPr>
          <a:xfrm>
            <a:off x="8749372" y="1336434"/>
            <a:ext cx="2975386" cy="2308324"/>
          </a:xfrm>
          <a:prstGeom prst="rect">
            <a:avLst/>
          </a:prstGeom>
          <a:noFill/>
        </p:spPr>
        <p:txBody>
          <a:bodyPr wrap="square" rtlCol="0">
            <a:spAutoFit/>
          </a:bodyPr>
          <a:lstStyle/>
          <a:p>
            <a:r>
              <a:rPr lang="en-GB" b="1" dirty="0" smtClean="0"/>
              <a:t>Progressive overload</a:t>
            </a:r>
            <a:endParaRPr lang="en-GB" b="1" dirty="0"/>
          </a:p>
          <a:p>
            <a:r>
              <a:rPr lang="en-GB" dirty="0" smtClean="0"/>
              <a:t>Gradual increases in </a:t>
            </a:r>
            <a:r>
              <a:rPr lang="en-GB" dirty="0" smtClean="0"/>
              <a:t>exercise (overload) </a:t>
            </a:r>
            <a:r>
              <a:rPr lang="en-GB" dirty="0" smtClean="0"/>
              <a:t>to cause a greater than normal stress to the body for training adaptations to take place.</a:t>
            </a:r>
          </a:p>
          <a:p>
            <a:r>
              <a:rPr lang="en-GB" dirty="0" smtClean="0"/>
              <a:t>Done via </a:t>
            </a:r>
            <a:r>
              <a:rPr lang="en-GB" b="1" dirty="0" smtClean="0"/>
              <a:t>FITT. </a:t>
            </a:r>
          </a:p>
          <a:p>
            <a:endParaRPr lang="en-GB" dirty="0"/>
          </a:p>
        </p:txBody>
      </p:sp>
      <p:pic>
        <p:nvPicPr>
          <p:cNvPr id="7" name="Picture 6"/>
          <p:cNvPicPr>
            <a:picLocks noChangeAspect="1"/>
          </p:cNvPicPr>
          <p:nvPr/>
        </p:nvPicPr>
        <p:blipFill rotWithShape="1">
          <a:blip r:embed="rId2"/>
          <a:srcRect t="38304" r="41533"/>
          <a:stretch/>
        </p:blipFill>
        <p:spPr>
          <a:xfrm>
            <a:off x="8378777" y="3982365"/>
            <a:ext cx="3455163" cy="2388358"/>
          </a:xfrm>
          <a:prstGeom prst="rect">
            <a:avLst/>
          </a:prstGeom>
        </p:spPr>
      </p:pic>
    </p:spTree>
    <p:extLst>
      <p:ext uri="{BB962C8B-B14F-4D97-AF65-F5344CB8AC3E}">
        <p14:creationId xmlns:p14="http://schemas.microsoft.com/office/powerpoint/2010/main" val="183499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960"/>
            <a:ext cx="11178701" cy="769441"/>
          </a:xfrm>
          <a:prstGeom prst="rect">
            <a:avLst/>
          </a:prstGeom>
          <a:noFill/>
        </p:spPr>
        <p:txBody>
          <a:bodyPr wrap="none" lIns="91440" tIns="45720" rIns="91440" bIns="45720">
            <a:spAutoFit/>
          </a:bodyPr>
          <a:lstStyle/>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TRAINING ZONES AND METHODS OF TRAINING</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8517122"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517122" y="1177389"/>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6571" y="1234120"/>
            <a:ext cx="3082835" cy="2462213"/>
          </a:xfrm>
          <a:prstGeom prst="rect">
            <a:avLst/>
          </a:prstGeom>
          <a:noFill/>
        </p:spPr>
        <p:txBody>
          <a:bodyPr wrap="square" rtlCol="0">
            <a:spAutoFit/>
          </a:bodyPr>
          <a:lstStyle/>
          <a:p>
            <a:r>
              <a:rPr lang="en-GB" sz="1100" b="1" dirty="0" smtClean="0"/>
              <a:t>Training zones:</a:t>
            </a:r>
          </a:p>
          <a:p>
            <a:r>
              <a:rPr lang="en-GB" sz="1100" u="sng" dirty="0" smtClean="0"/>
              <a:t>Aerobic target zone </a:t>
            </a:r>
            <a:r>
              <a:rPr lang="en-GB" sz="1100" dirty="0" smtClean="0"/>
              <a:t>– 60-80% of your maximum HR</a:t>
            </a:r>
          </a:p>
          <a:p>
            <a:endParaRPr lang="en-GB" sz="1100" dirty="0"/>
          </a:p>
          <a:p>
            <a:r>
              <a:rPr lang="en-GB" sz="1100" u="sng" dirty="0" smtClean="0"/>
              <a:t>Anaerobic target zones </a:t>
            </a:r>
            <a:r>
              <a:rPr lang="en-GB" sz="1100" dirty="0" smtClean="0"/>
              <a:t>– 80-90% of your maximum HR. </a:t>
            </a:r>
          </a:p>
          <a:p>
            <a:endParaRPr lang="en-GB" sz="1100" dirty="0"/>
          </a:p>
          <a:p>
            <a:r>
              <a:rPr lang="en-GB" sz="1100" u="sng" dirty="0" smtClean="0"/>
              <a:t>Calculations</a:t>
            </a:r>
          </a:p>
          <a:p>
            <a:r>
              <a:rPr lang="en-GB" sz="1100" dirty="0" smtClean="0"/>
              <a:t>Maximum HR = 220 – age</a:t>
            </a:r>
          </a:p>
          <a:p>
            <a:r>
              <a:rPr lang="en-GB" sz="1100" dirty="0" smtClean="0"/>
              <a:t>Aerobic target zone = maximum HR x 0.6 (lower)</a:t>
            </a:r>
          </a:p>
          <a:p>
            <a:r>
              <a:rPr lang="en-GB" sz="1100" dirty="0"/>
              <a:t>	 </a:t>
            </a:r>
            <a:r>
              <a:rPr lang="en-GB" sz="1100" dirty="0" smtClean="0"/>
              <a:t>      = maximum HR x 0.8 (higher)</a:t>
            </a:r>
          </a:p>
          <a:p>
            <a:r>
              <a:rPr lang="en-GB" sz="1100" dirty="0" smtClean="0"/>
              <a:t>Anaerobic </a:t>
            </a:r>
            <a:r>
              <a:rPr lang="en-GB" sz="1100" dirty="0"/>
              <a:t>target zone = maximum HR x </a:t>
            </a:r>
            <a:r>
              <a:rPr lang="en-GB" sz="1100" dirty="0" smtClean="0"/>
              <a:t>0.8 </a:t>
            </a:r>
            <a:r>
              <a:rPr lang="en-GB" sz="1100" dirty="0"/>
              <a:t>(lower)</a:t>
            </a:r>
          </a:p>
          <a:p>
            <a:r>
              <a:rPr lang="en-GB" sz="1100" dirty="0"/>
              <a:t>	       = maximum HR x </a:t>
            </a:r>
            <a:r>
              <a:rPr lang="en-GB" sz="1100" dirty="0" smtClean="0"/>
              <a:t>0.9 </a:t>
            </a:r>
            <a:r>
              <a:rPr lang="en-GB" sz="1100" dirty="0"/>
              <a:t>(higher</a:t>
            </a:r>
            <a:endParaRPr lang="en-GB" sz="1100" dirty="0" smtClean="0"/>
          </a:p>
          <a:p>
            <a:endParaRPr lang="en-GB" sz="1100" dirty="0"/>
          </a:p>
        </p:txBody>
      </p:sp>
      <p:pic>
        <p:nvPicPr>
          <p:cNvPr id="9" name="Picture 8"/>
          <p:cNvPicPr>
            <a:picLocks noChangeAspect="1"/>
          </p:cNvPicPr>
          <p:nvPr/>
        </p:nvPicPr>
        <p:blipFill>
          <a:blip r:embed="rId2"/>
          <a:stretch>
            <a:fillRect/>
          </a:stretch>
        </p:blipFill>
        <p:spPr>
          <a:xfrm>
            <a:off x="2521568" y="2174439"/>
            <a:ext cx="823232" cy="535989"/>
          </a:xfrm>
          <a:prstGeom prst="rect">
            <a:avLst/>
          </a:prstGeom>
        </p:spPr>
      </p:pic>
      <p:sp>
        <p:nvSpPr>
          <p:cNvPr id="11" name="TextBox 10"/>
          <p:cNvSpPr txBox="1"/>
          <p:nvPr/>
        </p:nvSpPr>
        <p:spPr>
          <a:xfrm>
            <a:off x="4591663" y="1234120"/>
            <a:ext cx="3082835" cy="2531462"/>
          </a:xfrm>
          <a:prstGeom prst="rect">
            <a:avLst/>
          </a:prstGeom>
          <a:noFill/>
        </p:spPr>
        <p:txBody>
          <a:bodyPr wrap="square" rtlCol="0">
            <a:spAutoFit/>
          </a:bodyPr>
          <a:lstStyle/>
          <a:p>
            <a:r>
              <a:rPr lang="en-GB" sz="1050" b="1" dirty="0" smtClean="0"/>
              <a:t>Continuous training</a:t>
            </a:r>
          </a:p>
          <a:p>
            <a:r>
              <a:rPr lang="en-GB" sz="1050" i="1" dirty="0" smtClean="0"/>
              <a:t>Training </a:t>
            </a:r>
            <a:r>
              <a:rPr lang="en-GB" sz="1050" i="1" dirty="0"/>
              <a:t>that involves activity without rest </a:t>
            </a:r>
            <a:r>
              <a:rPr lang="en-GB" sz="1050" i="1" dirty="0" smtClean="0"/>
              <a:t>intervals targeting the aerobic training zone. </a:t>
            </a:r>
            <a:endParaRPr lang="en-GB" sz="1050" dirty="0"/>
          </a:p>
          <a:p>
            <a:r>
              <a:rPr lang="en-GB" sz="1050" dirty="0"/>
              <a:t>This training involves exercising at a steady, regular pace (</a:t>
            </a:r>
            <a:r>
              <a:rPr lang="en-GB" sz="1050" dirty="0" err="1"/>
              <a:t>eg</a:t>
            </a:r>
            <a:r>
              <a:rPr lang="en-GB" sz="1050" dirty="0"/>
              <a:t>. jogging</a:t>
            </a:r>
            <a:r>
              <a:rPr lang="en-GB" sz="1050" dirty="0" smtClean="0"/>
              <a:t>). It </a:t>
            </a:r>
            <a:r>
              <a:rPr lang="en-GB" sz="1050" dirty="0"/>
              <a:t>lasts for at least 20 minutes and is </a:t>
            </a:r>
            <a:r>
              <a:rPr lang="en-GB" sz="1050" b="1" i="1" dirty="0" smtClean="0"/>
              <a:t>aerobic.</a:t>
            </a:r>
            <a:endParaRPr lang="en-GB" sz="1050" b="1" i="1" dirty="0"/>
          </a:p>
          <a:p>
            <a:r>
              <a:rPr lang="en-GB" sz="1050" dirty="0" smtClean="0"/>
              <a:t>e.g. running, walking, cycling, swimming and rowing</a:t>
            </a:r>
          </a:p>
          <a:p>
            <a:endParaRPr lang="en-GB" sz="1050" dirty="0"/>
          </a:p>
          <a:p>
            <a:r>
              <a:rPr lang="en-GB" sz="1050" u="sng" dirty="0" smtClean="0"/>
              <a:t>Advantages</a:t>
            </a:r>
            <a:r>
              <a:rPr lang="en-GB" sz="1050" dirty="0" smtClean="0"/>
              <a:t> - </a:t>
            </a:r>
            <a:r>
              <a:rPr lang="en-GB" sz="1050" dirty="0"/>
              <a:t>Highly effective for long distance </a:t>
            </a:r>
            <a:r>
              <a:rPr lang="en-GB" sz="1050" dirty="0" smtClean="0"/>
              <a:t>athletes and needs </a:t>
            </a:r>
            <a:r>
              <a:rPr lang="en-GB" sz="1050" dirty="0"/>
              <a:t>only a small amount of </a:t>
            </a:r>
            <a:r>
              <a:rPr lang="en-GB" sz="1050" dirty="0" smtClean="0"/>
              <a:t>equipment.</a:t>
            </a:r>
          </a:p>
          <a:p>
            <a:r>
              <a:rPr lang="en-GB" sz="1050" u="sng" dirty="0" smtClean="0"/>
              <a:t>Disadvantages - </a:t>
            </a:r>
            <a:r>
              <a:rPr lang="en-GB" sz="1050" dirty="0" smtClean="0"/>
              <a:t>It </a:t>
            </a:r>
            <a:r>
              <a:rPr lang="en-GB" sz="1050" dirty="0"/>
              <a:t>can be very </a:t>
            </a:r>
            <a:r>
              <a:rPr lang="en-GB" sz="1050" dirty="0" smtClean="0"/>
              <a:t>boring. It </a:t>
            </a:r>
            <a:r>
              <a:rPr lang="en-GB" sz="1050" dirty="0"/>
              <a:t>doesn’t improve anaerobic fitness</a:t>
            </a:r>
          </a:p>
          <a:p>
            <a:endParaRPr lang="en-GB" sz="1100" dirty="0" smtClean="0"/>
          </a:p>
          <a:p>
            <a:endParaRPr lang="en-GB" sz="1100" dirty="0"/>
          </a:p>
        </p:txBody>
      </p:sp>
      <p:pic>
        <p:nvPicPr>
          <p:cNvPr id="12" name="Picture 2" descr="Image result for recreational cycling"/>
          <p:cNvPicPr>
            <a:picLocks noChangeAspect="1" noChangeArrowheads="1"/>
          </p:cNvPicPr>
          <p:nvPr/>
        </p:nvPicPr>
        <p:blipFill>
          <a:blip r:embed="rId3" cstate="print"/>
          <a:srcRect/>
          <a:stretch>
            <a:fillRect/>
          </a:stretch>
        </p:blipFill>
        <p:spPr bwMode="auto">
          <a:xfrm>
            <a:off x="7192352" y="2261628"/>
            <a:ext cx="482146" cy="361610"/>
          </a:xfrm>
          <a:prstGeom prst="rect">
            <a:avLst/>
          </a:prstGeom>
          <a:noFill/>
        </p:spPr>
      </p:pic>
      <p:sp>
        <p:nvSpPr>
          <p:cNvPr id="13" name="TextBox 12"/>
          <p:cNvSpPr txBox="1"/>
          <p:nvPr/>
        </p:nvSpPr>
        <p:spPr>
          <a:xfrm>
            <a:off x="4561741" y="3994527"/>
            <a:ext cx="3082835" cy="2292935"/>
          </a:xfrm>
          <a:prstGeom prst="rect">
            <a:avLst/>
          </a:prstGeom>
          <a:noFill/>
        </p:spPr>
        <p:txBody>
          <a:bodyPr wrap="square" rtlCol="0">
            <a:spAutoFit/>
          </a:bodyPr>
          <a:lstStyle/>
          <a:p>
            <a:r>
              <a:rPr lang="en-GB" sz="1100" b="1" dirty="0" smtClean="0"/>
              <a:t>Circuit training</a:t>
            </a:r>
            <a:endParaRPr lang="en-GB" sz="1100" dirty="0"/>
          </a:p>
          <a:p>
            <a:r>
              <a:rPr lang="en-GB" sz="1100" dirty="0"/>
              <a:t>Circuit training is </a:t>
            </a:r>
            <a:r>
              <a:rPr lang="en-GB" sz="1100" i="1" dirty="0"/>
              <a:t>‘a series of exercises performed at stations that focus on different muscle </a:t>
            </a:r>
            <a:r>
              <a:rPr lang="en-GB" sz="1100" i="1" dirty="0" smtClean="0"/>
              <a:t>groups’</a:t>
            </a:r>
            <a:r>
              <a:rPr lang="en-GB" sz="1100" dirty="0" smtClean="0"/>
              <a:t>. Each </a:t>
            </a:r>
            <a:r>
              <a:rPr lang="en-GB" sz="1100" dirty="0"/>
              <a:t>exercise is called a station and should work a different area of the body to avoid fatigue. </a:t>
            </a:r>
            <a:r>
              <a:rPr lang="en-GB" sz="1100" dirty="0" smtClean="0"/>
              <a:t>Circuit </a:t>
            </a:r>
            <a:r>
              <a:rPr lang="en-GB" sz="1100" dirty="0"/>
              <a:t>training can develop many components and can be specific to sports by using skill </a:t>
            </a:r>
            <a:r>
              <a:rPr lang="en-GB" sz="1100" dirty="0" smtClean="0"/>
              <a:t>stations.</a:t>
            </a:r>
          </a:p>
          <a:p>
            <a:endParaRPr lang="en-GB" sz="1100" dirty="0"/>
          </a:p>
          <a:p>
            <a:r>
              <a:rPr lang="en-GB" sz="1100" u="sng" dirty="0" smtClean="0"/>
              <a:t>Advantages – </a:t>
            </a:r>
            <a:r>
              <a:rPr lang="en-GB" sz="1100" dirty="0" smtClean="0"/>
              <a:t>Match training to specific needs and components of fitness. Variety within training. </a:t>
            </a:r>
          </a:p>
          <a:p>
            <a:r>
              <a:rPr lang="en-GB" sz="1100" u="sng" dirty="0" smtClean="0"/>
              <a:t>Disadvantages – </a:t>
            </a:r>
            <a:r>
              <a:rPr lang="en-GB" sz="1100" dirty="0" smtClean="0"/>
              <a:t>Takes a lot of time to set up and can require lots of space and equipment. </a:t>
            </a:r>
            <a:endParaRPr lang="en-GB" sz="1100" u="sng" dirty="0" smtClean="0"/>
          </a:p>
          <a:p>
            <a:endParaRPr lang="en-GB" sz="1100" dirty="0"/>
          </a:p>
        </p:txBody>
      </p:sp>
      <p:sp>
        <p:nvSpPr>
          <p:cNvPr id="14" name="TextBox 13"/>
          <p:cNvSpPr txBox="1"/>
          <p:nvPr/>
        </p:nvSpPr>
        <p:spPr>
          <a:xfrm>
            <a:off x="8684347" y="3994527"/>
            <a:ext cx="3262187" cy="3308598"/>
          </a:xfrm>
          <a:prstGeom prst="rect">
            <a:avLst/>
          </a:prstGeom>
          <a:noFill/>
        </p:spPr>
        <p:txBody>
          <a:bodyPr wrap="square" rtlCol="0">
            <a:spAutoFit/>
          </a:bodyPr>
          <a:lstStyle/>
          <a:p>
            <a:r>
              <a:rPr lang="en-GB" sz="1050" b="1" dirty="0" smtClean="0"/>
              <a:t>Fartlek training</a:t>
            </a:r>
          </a:p>
          <a:p>
            <a:pPr>
              <a:lnSpc>
                <a:spcPct val="80000"/>
              </a:lnSpc>
            </a:pPr>
            <a:r>
              <a:rPr lang="en-GB" sz="1050" dirty="0"/>
              <a:t>“A method of training where the speed, intensity and terrain are constantly changing.”</a:t>
            </a:r>
          </a:p>
          <a:p>
            <a:pPr>
              <a:lnSpc>
                <a:spcPct val="80000"/>
              </a:lnSpc>
            </a:pPr>
            <a:endParaRPr lang="en-GB" sz="1050" dirty="0"/>
          </a:p>
          <a:p>
            <a:pPr>
              <a:lnSpc>
                <a:spcPct val="80000"/>
              </a:lnSpc>
            </a:pPr>
            <a:r>
              <a:rPr lang="en-GB" sz="1050" dirty="0"/>
              <a:t>“It is a combination of fast and slow running for an extended period of time.”</a:t>
            </a:r>
          </a:p>
          <a:p>
            <a:r>
              <a:rPr lang="en-GB" sz="1050" dirty="0" smtClean="0"/>
              <a:t>This </a:t>
            </a:r>
            <a:r>
              <a:rPr lang="en-GB" sz="1050" dirty="0"/>
              <a:t>training involves exercising at different speeds/intensities. For example 1 lap jogging, 1 lap sprinting, 1 lap </a:t>
            </a:r>
            <a:r>
              <a:rPr lang="en-GB" sz="1050" dirty="0" smtClean="0"/>
              <a:t>running.</a:t>
            </a:r>
          </a:p>
          <a:p>
            <a:r>
              <a:rPr lang="en-GB" sz="1050" dirty="0" smtClean="0"/>
              <a:t>Due </a:t>
            </a:r>
            <a:r>
              <a:rPr lang="en-GB" sz="1050" dirty="0"/>
              <a:t>to the different speeds it is both </a:t>
            </a:r>
            <a:r>
              <a:rPr lang="en-GB" sz="1050" b="1" i="1" dirty="0"/>
              <a:t>aerobic </a:t>
            </a:r>
            <a:r>
              <a:rPr lang="en-GB" sz="1050" dirty="0"/>
              <a:t>and </a:t>
            </a:r>
            <a:r>
              <a:rPr lang="en-GB" sz="1050" b="1" i="1" dirty="0" smtClean="0"/>
              <a:t>anaerobic</a:t>
            </a:r>
            <a:r>
              <a:rPr lang="en-GB" sz="1050" i="1" dirty="0" smtClean="0"/>
              <a:t>. </a:t>
            </a:r>
            <a:r>
              <a:rPr lang="en-GB" sz="1050" dirty="0" smtClean="0"/>
              <a:t>It </a:t>
            </a:r>
            <a:r>
              <a:rPr lang="en-GB" sz="1050" dirty="0"/>
              <a:t>can also be completed over different terrains (hills/roads </a:t>
            </a:r>
            <a:r>
              <a:rPr lang="en-GB" sz="1050" dirty="0" smtClean="0"/>
              <a:t>etc.).</a:t>
            </a:r>
            <a:endParaRPr lang="en-GB" sz="1050" dirty="0"/>
          </a:p>
          <a:p>
            <a:endParaRPr lang="en-GB" sz="1050" b="1" dirty="0" smtClean="0"/>
          </a:p>
          <a:p>
            <a:pPr>
              <a:buNone/>
            </a:pPr>
            <a:r>
              <a:rPr lang="en-GB" sz="1050" u="sng" dirty="0" smtClean="0"/>
              <a:t>Advantages </a:t>
            </a:r>
            <a:r>
              <a:rPr lang="en-GB" sz="1050" dirty="0" smtClean="0"/>
              <a:t>Good </a:t>
            </a:r>
            <a:r>
              <a:rPr lang="en-GB" sz="1050" dirty="0"/>
              <a:t>for sports that require changes in </a:t>
            </a:r>
            <a:r>
              <a:rPr lang="en-GB" sz="1050" dirty="0" smtClean="0"/>
              <a:t>speed. Easily </a:t>
            </a:r>
            <a:r>
              <a:rPr lang="en-GB" sz="1050" dirty="0"/>
              <a:t>adaptable to suit different fitness </a:t>
            </a:r>
            <a:r>
              <a:rPr lang="en-GB" sz="1050" dirty="0" smtClean="0"/>
              <a:t>levels.</a:t>
            </a:r>
          </a:p>
          <a:p>
            <a:pPr>
              <a:buNone/>
            </a:pPr>
            <a:r>
              <a:rPr lang="en-GB" sz="1050" u="sng" dirty="0" smtClean="0"/>
              <a:t>Disadvantages </a:t>
            </a:r>
            <a:r>
              <a:rPr lang="en-GB" sz="1050" dirty="0" smtClean="0"/>
              <a:t>It’s </a:t>
            </a:r>
            <a:r>
              <a:rPr lang="en-GB" sz="1050" dirty="0"/>
              <a:t>easy to skip the harder </a:t>
            </a:r>
            <a:r>
              <a:rPr lang="en-GB" sz="1050" dirty="0" smtClean="0"/>
              <a:t>parts. Difficult </a:t>
            </a:r>
            <a:r>
              <a:rPr lang="en-GB" sz="1050" dirty="0"/>
              <a:t>to know how hard someone is trying.</a:t>
            </a:r>
          </a:p>
          <a:p>
            <a:endParaRPr lang="en-GB" sz="1100" dirty="0"/>
          </a:p>
          <a:p>
            <a:endParaRPr lang="en-GB" sz="1100" dirty="0" smtClean="0"/>
          </a:p>
          <a:p>
            <a:endParaRPr lang="en-GB" sz="1100" dirty="0"/>
          </a:p>
        </p:txBody>
      </p:sp>
      <p:sp>
        <p:nvSpPr>
          <p:cNvPr id="15" name="TextBox 14"/>
          <p:cNvSpPr txBox="1"/>
          <p:nvPr/>
        </p:nvSpPr>
        <p:spPr>
          <a:xfrm>
            <a:off x="8774024" y="1234120"/>
            <a:ext cx="3082835" cy="3308598"/>
          </a:xfrm>
          <a:prstGeom prst="rect">
            <a:avLst/>
          </a:prstGeom>
          <a:noFill/>
        </p:spPr>
        <p:txBody>
          <a:bodyPr wrap="square" rtlCol="0">
            <a:spAutoFit/>
          </a:bodyPr>
          <a:lstStyle/>
          <a:p>
            <a:r>
              <a:rPr lang="en-GB" sz="1100" b="1" dirty="0" smtClean="0"/>
              <a:t>Interval training</a:t>
            </a:r>
          </a:p>
          <a:p>
            <a:r>
              <a:rPr lang="en-GB" sz="1100" dirty="0"/>
              <a:t>Interval training is </a:t>
            </a:r>
            <a:r>
              <a:rPr lang="en-GB" sz="1100" i="1" dirty="0"/>
              <a:t>‘training that incorporates periods </a:t>
            </a:r>
            <a:r>
              <a:rPr lang="en-GB" sz="1100" i="1" dirty="0" smtClean="0"/>
              <a:t>of high intensity </a:t>
            </a:r>
            <a:r>
              <a:rPr lang="en-GB" sz="1100" i="1" dirty="0"/>
              <a:t>exercise and </a:t>
            </a:r>
            <a:r>
              <a:rPr lang="en-GB" sz="1100" i="1" dirty="0" smtClean="0"/>
              <a:t>rest’</a:t>
            </a:r>
            <a:r>
              <a:rPr lang="en-GB" sz="1100" dirty="0" smtClean="0"/>
              <a:t>. An </a:t>
            </a:r>
            <a:r>
              <a:rPr lang="en-GB" sz="1100" dirty="0"/>
              <a:t>example of interval training would be sprinting for 25m and walking back to the start</a:t>
            </a:r>
            <a:r>
              <a:rPr lang="en-GB" sz="1100" dirty="0" smtClean="0"/>
              <a:t>.</a:t>
            </a:r>
            <a:r>
              <a:rPr lang="en-GB" sz="1100" i="1" dirty="0" smtClean="0"/>
              <a:t> </a:t>
            </a:r>
            <a:r>
              <a:rPr lang="en-GB" sz="1100" dirty="0" smtClean="0"/>
              <a:t>it is a high intensity activity followed by a low intensity activity. </a:t>
            </a:r>
            <a:endParaRPr lang="en-GB" sz="1100" i="1" dirty="0" smtClean="0"/>
          </a:p>
          <a:p>
            <a:endParaRPr lang="en-GB" sz="1100" i="1" dirty="0"/>
          </a:p>
          <a:p>
            <a:r>
              <a:rPr lang="en-GB" sz="1100" u="sng" dirty="0" smtClean="0"/>
              <a:t>Advantages</a:t>
            </a:r>
            <a:r>
              <a:rPr lang="en-GB" sz="1100" dirty="0" smtClean="0"/>
              <a:t> Quick </a:t>
            </a:r>
            <a:r>
              <a:rPr lang="en-GB" sz="1100" dirty="0"/>
              <a:t>and easy to set </a:t>
            </a:r>
            <a:r>
              <a:rPr lang="en-GB" sz="1100" dirty="0" smtClean="0"/>
              <a:t>up. Can </a:t>
            </a:r>
            <a:r>
              <a:rPr lang="en-GB" sz="1100" dirty="0"/>
              <a:t>mix aerobic and anaerobic exercise to replicate team </a:t>
            </a:r>
            <a:r>
              <a:rPr lang="en-GB" sz="1100" dirty="0" smtClean="0"/>
              <a:t>games.</a:t>
            </a:r>
          </a:p>
          <a:p>
            <a:r>
              <a:rPr lang="en-GB" sz="1100" u="sng" dirty="0" smtClean="0"/>
              <a:t>Disadvantage</a:t>
            </a:r>
            <a:r>
              <a:rPr lang="en-GB" sz="1100" dirty="0" smtClean="0"/>
              <a:t>s - It </a:t>
            </a:r>
            <a:r>
              <a:rPr lang="en-GB" sz="1100" dirty="0"/>
              <a:t>can be </a:t>
            </a:r>
            <a:r>
              <a:rPr lang="en-GB" sz="1100" dirty="0" smtClean="0"/>
              <a:t>boring. It </a:t>
            </a:r>
            <a:r>
              <a:rPr lang="en-GB" sz="1100" dirty="0"/>
              <a:t>can be hard to keep going when you get fatigued.</a:t>
            </a:r>
          </a:p>
          <a:p>
            <a:endParaRPr lang="en-GB" sz="1100" dirty="0"/>
          </a:p>
          <a:p>
            <a:endParaRPr lang="en-GB" sz="1100" dirty="0"/>
          </a:p>
          <a:p>
            <a:endParaRPr lang="en-GB" sz="1100" b="1" dirty="0" smtClean="0"/>
          </a:p>
          <a:p>
            <a:endParaRPr lang="en-GB" sz="1100" dirty="0"/>
          </a:p>
          <a:p>
            <a:endParaRPr lang="en-GB" sz="1100" dirty="0" smtClean="0"/>
          </a:p>
          <a:p>
            <a:endParaRPr lang="en-GB" sz="1100" dirty="0"/>
          </a:p>
        </p:txBody>
      </p:sp>
      <p:sp>
        <p:nvSpPr>
          <p:cNvPr id="16" name="TextBox 15"/>
          <p:cNvSpPr txBox="1"/>
          <p:nvPr/>
        </p:nvSpPr>
        <p:spPr>
          <a:xfrm>
            <a:off x="326571" y="4075467"/>
            <a:ext cx="3082835" cy="1954381"/>
          </a:xfrm>
          <a:prstGeom prst="rect">
            <a:avLst/>
          </a:prstGeom>
          <a:noFill/>
        </p:spPr>
        <p:txBody>
          <a:bodyPr wrap="square" rtlCol="0">
            <a:spAutoFit/>
          </a:bodyPr>
          <a:lstStyle/>
          <a:p>
            <a:r>
              <a:rPr lang="en-GB" sz="1100" b="1" dirty="0" smtClean="0"/>
              <a:t>Static stretching</a:t>
            </a:r>
          </a:p>
          <a:p>
            <a:r>
              <a:rPr lang="en-GB" sz="1100" i="1" dirty="0" smtClean="0"/>
              <a:t>Training that is the gradual stretch of a muscle. </a:t>
            </a:r>
            <a:r>
              <a:rPr lang="en-GB" sz="1100" dirty="0" smtClean="0"/>
              <a:t>It is where muscles are held in positions for around 30 seconds to increase flexibility. </a:t>
            </a:r>
          </a:p>
          <a:p>
            <a:endParaRPr lang="en-GB" sz="1100" i="1" dirty="0"/>
          </a:p>
          <a:p>
            <a:r>
              <a:rPr lang="en-GB" sz="1100" u="sng" dirty="0" smtClean="0"/>
              <a:t>Active  - </a:t>
            </a:r>
            <a:r>
              <a:rPr lang="en-GB" sz="1100" dirty="0" smtClean="0"/>
              <a:t> you use your own muscles to hold the stretch position. </a:t>
            </a:r>
          </a:p>
          <a:p>
            <a:endParaRPr lang="en-GB" sz="1100" u="sng" dirty="0"/>
          </a:p>
          <a:p>
            <a:r>
              <a:rPr lang="en-GB" sz="1100" u="sng" dirty="0" smtClean="0"/>
              <a:t>Passive - </a:t>
            </a:r>
            <a:r>
              <a:rPr lang="en-GB" sz="1100" dirty="0" smtClean="0"/>
              <a:t> you use someone else or a piece of equipment to help you hold the stretch. </a:t>
            </a:r>
            <a:endParaRPr lang="en-GB" sz="1100" u="sng" dirty="0" smtClean="0"/>
          </a:p>
          <a:p>
            <a:endParaRPr lang="en-GB" sz="1100" dirty="0"/>
          </a:p>
        </p:txBody>
      </p:sp>
      <p:pic>
        <p:nvPicPr>
          <p:cNvPr id="17" name="Picture 16"/>
          <p:cNvPicPr>
            <a:picLocks noChangeAspect="1"/>
          </p:cNvPicPr>
          <p:nvPr/>
        </p:nvPicPr>
        <p:blipFill>
          <a:blip r:embed="rId4"/>
          <a:stretch>
            <a:fillRect/>
          </a:stretch>
        </p:blipFill>
        <p:spPr>
          <a:xfrm>
            <a:off x="2184474" y="5858165"/>
            <a:ext cx="748709" cy="548672"/>
          </a:xfrm>
          <a:prstGeom prst="rect">
            <a:avLst/>
          </a:prstGeom>
        </p:spPr>
      </p:pic>
      <p:pic>
        <p:nvPicPr>
          <p:cNvPr id="18" name="Picture 17"/>
          <p:cNvPicPr>
            <a:picLocks noChangeAspect="1"/>
          </p:cNvPicPr>
          <p:nvPr/>
        </p:nvPicPr>
        <p:blipFill>
          <a:blip r:embed="rId5"/>
          <a:stretch>
            <a:fillRect/>
          </a:stretch>
        </p:blipFill>
        <p:spPr>
          <a:xfrm>
            <a:off x="5818882" y="6187284"/>
            <a:ext cx="649344" cy="368252"/>
          </a:xfrm>
          <a:prstGeom prst="rect">
            <a:avLst/>
          </a:prstGeom>
        </p:spPr>
      </p:pic>
    </p:spTree>
    <p:extLst>
      <p:ext uri="{BB962C8B-B14F-4D97-AF65-F5344CB8AC3E}">
        <p14:creationId xmlns:p14="http://schemas.microsoft.com/office/powerpoint/2010/main" val="339331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960"/>
            <a:ext cx="11178701" cy="769441"/>
          </a:xfrm>
          <a:prstGeom prst="rect">
            <a:avLst/>
          </a:prstGeom>
          <a:noFill/>
        </p:spPr>
        <p:txBody>
          <a:bodyPr wrap="none" lIns="91440" tIns="45720" rIns="91440" bIns="45720">
            <a:spAutoFit/>
          </a:bodyPr>
          <a:lstStyle/>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TRAINING ZONES AND METHODS OF TRAINING</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ounded Rectangle 4"/>
          <p:cNvSpPr/>
          <p:nvPr/>
        </p:nvSpPr>
        <p:spPr>
          <a:xfrm>
            <a:off x="152400" y="3949558"/>
            <a:ext cx="1772653"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2159694" y="3973354"/>
            <a:ext cx="1699771"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6346647" y="4257334"/>
            <a:ext cx="5610361" cy="241924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235050" y="828194"/>
            <a:ext cx="3439887" cy="3060388"/>
            <a:chOff x="152399" y="1161266"/>
            <a:chExt cx="3439887" cy="3060388"/>
          </a:xfrm>
        </p:grpSpPr>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66111" y="1251610"/>
              <a:ext cx="3082835" cy="2970044"/>
            </a:xfrm>
            <a:prstGeom prst="rect">
              <a:avLst/>
            </a:prstGeom>
            <a:noFill/>
          </p:spPr>
          <p:txBody>
            <a:bodyPr wrap="square" rtlCol="0">
              <a:spAutoFit/>
            </a:bodyPr>
            <a:lstStyle/>
            <a:p>
              <a:r>
                <a:rPr lang="en-GB" sz="1100" b="1" dirty="0" smtClean="0"/>
                <a:t>Weight training</a:t>
              </a:r>
            </a:p>
            <a:p>
              <a:r>
                <a:rPr lang="en-GB" sz="1100" dirty="0"/>
                <a:t>Weight training is </a:t>
              </a:r>
              <a:r>
                <a:rPr lang="en-GB" sz="1100" i="1" dirty="0"/>
                <a:t>‘a method of training that uses free weights or resistance </a:t>
              </a:r>
              <a:r>
                <a:rPr lang="en-GB" sz="1100" i="1" dirty="0" smtClean="0"/>
                <a:t>machines’. </a:t>
              </a:r>
              <a:r>
                <a:rPr lang="en-GB" sz="1100" dirty="0" smtClean="0"/>
                <a:t>Weight </a:t>
              </a:r>
              <a:r>
                <a:rPr lang="en-GB" sz="1100" dirty="0"/>
                <a:t>training can help someone to increase strength (high weights x low </a:t>
              </a:r>
              <a:r>
                <a:rPr lang="en-GB" sz="1100" dirty="0" smtClean="0"/>
                <a:t>reps – 70% of one rep max 3 sets of 4-8 reps) </a:t>
              </a:r>
              <a:r>
                <a:rPr lang="en-GB" sz="1100" dirty="0"/>
                <a:t>and muscular endurance (low weights x high </a:t>
              </a:r>
              <a:r>
                <a:rPr lang="en-GB" sz="1100" dirty="0" smtClean="0"/>
                <a:t>reps – below 70% of one ). It </a:t>
              </a:r>
              <a:r>
                <a:rPr lang="en-GB" sz="1100" dirty="0"/>
                <a:t>can also help participants to recover from injury. </a:t>
              </a:r>
            </a:p>
            <a:p>
              <a:endParaRPr lang="en-GB" sz="1100" dirty="0" smtClean="0"/>
            </a:p>
            <a:p>
              <a:r>
                <a:rPr lang="en-GB" sz="1100" u="sng" dirty="0" smtClean="0"/>
                <a:t>Advantages</a:t>
              </a:r>
              <a:r>
                <a:rPr lang="en-GB" sz="1100" dirty="0" smtClean="0"/>
                <a:t> - Can </a:t>
              </a:r>
              <a:r>
                <a:rPr lang="en-GB" sz="1100" dirty="0"/>
                <a:t>be adapted to suit different </a:t>
              </a:r>
              <a:r>
                <a:rPr lang="en-GB" sz="1100" dirty="0" smtClean="0"/>
                <a:t>sports. Can </a:t>
              </a:r>
              <a:r>
                <a:rPr lang="en-GB" sz="1100" dirty="0"/>
                <a:t>target muscle groups to </a:t>
              </a:r>
              <a:r>
                <a:rPr lang="en-GB" sz="1100" dirty="0" smtClean="0"/>
                <a:t>strengthen.</a:t>
              </a:r>
            </a:p>
            <a:p>
              <a:r>
                <a:rPr lang="en-GB" sz="1100" u="sng" dirty="0" smtClean="0"/>
                <a:t>Disadvantages</a:t>
              </a:r>
              <a:r>
                <a:rPr lang="en-GB" sz="1100" dirty="0" smtClean="0"/>
                <a:t> - Can </a:t>
              </a:r>
              <a:r>
                <a:rPr lang="en-GB" sz="1100" dirty="0"/>
                <a:t>cause muscle soreness.</a:t>
              </a:r>
            </a:p>
            <a:p>
              <a:pPr algn="ctr"/>
              <a:r>
                <a:rPr lang="en-GB" sz="1100" dirty="0"/>
                <a:t>Can cause injury if the incorrect technique is used.</a:t>
              </a:r>
            </a:p>
            <a:p>
              <a:endParaRPr lang="en-GB" sz="1100" dirty="0"/>
            </a:p>
            <a:p>
              <a:endParaRPr lang="en-GB" sz="1100" dirty="0"/>
            </a:p>
            <a:p>
              <a:endParaRPr lang="en-GB" sz="1100" dirty="0" smtClean="0"/>
            </a:p>
            <a:p>
              <a:endParaRPr lang="en-GB" sz="1100" dirty="0"/>
            </a:p>
          </p:txBody>
        </p:sp>
      </p:grpSp>
      <p:grpSp>
        <p:nvGrpSpPr>
          <p:cNvPr id="13" name="Group 12"/>
          <p:cNvGrpSpPr/>
          <p:nvPr/>
        </p:nvGrpSpPr>
        <p:grpSpPr>
          <a:xfrm>
            <a:off x="4451771" y="814622"/>
            <a:ext cx="3439886" cy="3215521"/>
            <a:chOff x="4383216" y="1157920"/>
            <a:chExt cx="3439886" cy="3215521"/>
          </a:xfrm>
        </p:grpSpPr>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4578321" y="1234120"/>
              <a:ext cx="3082835" cy="3139321"/>
            </a:xfrm>
            <a:prstGeom prst="rect">
              <a:avLst/>
            </a:prstGeom>
            <a:noFill/>
          </p:spPr>
          <p:txBody>
            <a:bodyPr wrap="square" rtlCol="0">
              <a:spAutoFit/>
            </a:bodyPr>
            <a:lstStyle/>
            <a:p>
              <a:r>
                <a:rPr lang="en-GB" sz="1100" b="1" dirty="0" smtClean="0"/>
                <a:t>Plyometric training</a:t>
              </a:r>
            </a:p>
            <a:p>
              <a:r>
                <a:rPr lang="en-GB" sz="1100" dirty="0" err="1"/>
                <a:t>Plyometrics</a:t>
              </a:r>
              <a:r>
                <a:rPr lang="en-GB" sz="1100" dirty="0"/>
                <a:t> is a </a:t>
              </a:r>
              <a:r>
                <a:rPr lang="en-GB" sz="1100" i="1" dirty="0"/>
                <a:t>‘a method of training that uses jumping, hopping and bounding to increase power</a:t>
              </a:r>
              <a:r>
                <a:rPr lang="en-GB" sz="1100" i="1" dirty="0" smtClean="0"/>
                <a:t>’</a:t>
              </a:r>
              <a:r>
                <a:rPr lang="en-GB" sz="1100" dirty="0" smtClean="0"/>
                <a:t>. </a:t>
              </a:r>
              <a:r>
                <a:rPr lang="en-GB" sz="1100" dirty="0" err="1" smtClean="0"/>
                <a:t>Plyometrics</a:t>
              </a:r>
              <a:r>
                <a:rPr lang="en-GB" sz="1100" dirty="0" smtClean="0"/>
                <a:t> </a:t>
              </a:r>
              <a:r>
                <a:rPr lang="en-GB" sz="1100" dirty="0"/>
                <a:t>exercises involve rapid and repeated stretching and contracting of the </a:t>
              </a:r>
              <a:r>
                <a:rPr lang="en-GB" sz="1100" dirty="0" smtClean="0"/>
                <a:t>muscles. </a:t>
              </a:r>
              <a:r>
                <a:rPr lang="en-GB" sz="1100" dirty="0" err="1" smtClean="0"/>
                <a:t>Plyometics</a:t>
              </a:r>
              <a:r>
                <a:rPr lang="en-GB" sz="1100" dirty="0" smtClean="0"/>
                <a:t> </a:t>
              </a:r>
              <a:r>
                <a:rPr lang="en-GB" sz="1100" dirty="0"/>
                <a:t>increases the speed at which the muscles can contract and therefore also affects </a:t>
              </a:r>
              <a:r>
                <a:rPr lang="en-GB" sz="1100" dirty="0" smtClean="0"/>
                <a:t>power. This </a:t>
              </a:r>
              <a:r>
                <a:rPr lang="en-GB" sz="1100" dirty="0"/>
                <a:t>can involve jumping on and off of boxes.  </a:t>
              </a:r>
            </a:p>
            <a:p>
              <a:r>
                <a:rPr lang="en-GB" sz="1100" u="sng" dirty="0" smtClean="0"/>
                <a:t>Advantages – </a:t>
              </a:r>
              <a:r>
                <a:rPr lang="en-GB" sz="1100" dirty="0" smtClean="0"/>
                <a:t>only form of training that directly improves your power</a:t>
              </a:r>
            </a:p>
            <a:p>
              <a:r>
                <a:rPr lang="en-GB" sz="1100" u="sng" dirty="0" smtClean="0"/>
                <a:t>Disadvantages - </a:t>
              </a:r>
              <a:r>
                <a:rPr lang="en-GB" sz="1100" dirty="0" smtClean="0"/>
                <a:t> Demanding on the muscles so can cause injury. </a:t>
              </a:r>
              <a:endParaRPr lang="en-GB" sz="1100" u="sng" dirty="0"/>
            </a:p>
            <a:p>
              <a:endParaRPr lang="en-GB" sz="1100" b="1" dirty="0"/>
            </a:p>
            <a:p>
              <a:endParaRPr lang="en-GB" sz="1100" dirty="0"/>
            </a:p>
            <a:p>
              <a:endParaRPr lang="en-GB" sz="1100" dirty="0"/>
            </a:p>
            <a:p>
              <a:endParaRPr lang="en-GB" sz="1100" dirty="0" smtClean="0"/>
            </a:p>
            <a:p>
              <a:endParaRPr lang="en-GB" sz="1100" dirty="0"/>
            </a:p>
          </p:txBody>
        </p:sp>
      </p:grpSp>
      <p:grpSp>
        <p:nvGrpSpPr>
          <p:cNvPr id="14" name="Group 13"/>
          <p:cNvGrpSpPr/>
          <p:nvPr/>
        </p:nvGrpSpPr>
        <p:grpSpPr>
          <a:xfrm>
            <a:off x="8517122" y="828194"/>
            <a:ext cx="3439886" cy="3198994"/>
            <a:chOff x="8517122" y="1234120"/>
            <a:chExt cx="3439886" cy="3198994"/>
          </a:xfrm>
        </p:grpSpPr>
        <p:sp>
          <p:nvSpPr>
            <p:cNvPr id="10" name="Rounded Rectangle 9"/>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8751763" y="1293793"/>
              <a:ext cx="3082835" cy="3139321"/>
            </a:xfrm>
            <a:prstGeom prst="rect">
              <a:avLst/>
            </a:prstGeom>
            <a:noFill/>
          </p:spPr>
          <p:txBody>
            <a:bodyPr wrap="square" rtlCol="0">
              <a:spAutoFit/>
            </a:bodyPr>
            <a:lstStyle/>
            <a:p>
              <a:r>
                <a:rPr lang="en-GB" sz="1100" b="1" dirty="0" smtClean="0"/>
                <a:t>High altitude training:</a:t>
              </a:r>
            </a:p>
            <a:p>
              <a:r>
                <a:rPr lang="en-GB" sz="1100" i="1" dirty="0" smtClean="0"/>
                <a:t>Training done at higher than sea level. </a:t>
              </a:r>
              <a:r>
                <a:rPr lang="en-GB" sz="1100" dirty="0" smtClean="0"/>
                <a:t>At a higher altitude pressure is lower, so there is less oxygen in each breath. The body therefore produce more red blood cells, meaning more oxygen can be delivered to the muscles improving cardiovascular and muscular endurance. </a:t>
              </a:r>
            </a:p>
            <a:p>
              <a:r>
                <a:rPr lang="en-GB" sz="1100" i="1" u="sng" dirty="0" smtClean="0"/>
                <a:t>Advantages – </a:t>
              </a:r>
              <a:r>
                <a:rPr lang="en-GB" sz="1100" i="1" dirty="0" smtClean="0"/>
                <a:t>Improve cardiovascular and muscular endurance</a:t>
              </a:r>
            </a:p>
            <a:p>
              <a:r>
                <a:rPr lang="en-GB" sz="1100" u="sng" dirty="0" smtClean="0"/>
                <a:t>Disadvantages - </a:t>
              </a:r>
              <a:r>
                <a:rPr lang="en-GB" sz="1100" dirty="0" smtClean="0"/>
                <a:t> effects only last for a short time. Can be very expensive. May get altitude sickness and lose training time. </a:t>
              </a:r>
              <a:endParaRPr lang="en-GB" sz="1100" u="sng" dirty="0" smtClean="0"/>
            </a:p>
            <a:p>
              <a:r>
                <a:rPr lang="en-GB" sz="1100" dirty="0" smtClean="0"/>
                <a:t>. </a:t>
              </a:r>
              <a:endParaRPr lang="en-GB" sz="1100" u="sng" dirty="0"/>
            </a:p>
            <a:p>
              <a:endParaRPr lang="en-GB" sz="1100" b="1" dirty="0"/>
            </a:p>
            <a:p>
              <a:endParaRPr lang="en-GB" sz="1100" dirty="0"/>
            </a:p>
            <a:p>
              <a:endParaRPr lang="en-GB" sz="1100" dirty="0"/>
            </a:p>
            <a:p>
              <a:endParaRPr lang="en-GB" sz="1100" dirty="0" smtClean="0"/>
            </a:p>
            <a:p>
              <a:endParaRPr lang="en-GB" sz="1100" dirty="0"/>
            </a:p>
          </p:txBody>
        </p:sp>
      </p:grpSp>
      <p:sp>
        <p:nvSpPr>
          <p:cNvPr id="15" name="Rectangle 14"/>
          <p:cNvSpPr/>
          <p:nvPr/>
        </p:nvSpPr>
        <p:spPr>
          <a:xfrm>
            <a:off x="119105" y="3199077"/>
            <a:ext cx="5131085" cy="769441"/>
          </a:xfrm>
          <a:prstGeom prst="rect">
            <a:avLst/>
          </a:prstGeom>
          <a:noFill/>
        </p:spPr>
        <p:txBody>
          <a:bodyPr wrap="none" lIns="91440" tIns="45720" rIns="91440" bIns="45720">
            <a:spAutoFit/>
          </a:bodyPr>
          <a:lstStyle/>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SEASONAL TRAINING</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TextBox 15"/>
          <p:cNvSpPr txBox="1"/>
          <p:nvPr/>
        </p:nvSpPr>
        <p:spPr>
          <a:xfrm>
            <a:off x="369904" y="4063292"/>
            <a:ext cx="1555149" cy="2631490"/>
          </a:xfrm>
          <a:prstGeom prst="rect">
            <a:avLst/>
          </a:prstGeom>
          <a:noFill/>
        </p:spPr>
        <p:txBody>
          <a:bodyPr wrap="square" rtlCol="0">
            <a:spAutoFit/>
          </a:bodyPr>
          <a:lstStyle/>
          <a:p>
            <a:r>
              <a:rPr lang="en-GB" sz="1100" b="1" dirty="0" smtClean="0"/>
              <a:t>Preseason</a:t>
            </a:r>
          </a:p>
          <a:p>
            <a:endParaRPr lang="en-GB" sz="1100" b="1" dirty="0"/>
          </a:p>
          <a:p>
            <a:r>
              <a:rPr lang="en-GB" sz="1100" dirty="0" smtClean="0"/>
              <a:t>Preparation – performer makes sure they are ready for season. </a:t>
            </a:r>
          </a:p>
          <a:p>
            <a:endParaRPr lang="en-GB" sz="1100" dirty="0"/>
          </a:p>
          <a:p>
            <a:r>
              <a:rPr lang="en-GB" sz="1100" dirty="0" smtClean="0"/>
              <a:t>Focus on general fitness and developing specific components of fitness and skills. </a:t>
            </a:r>
            <a:endParaRPr lang="en-GB" sz="1100" dirty="0"/>
          </a:p>
          <a:p>
            <a:endParaRPr lang="en-GB" sz="1100" dirty="0"/>
          </a:p>
          <a:p>
            <a:endParaRPr lang="en-GB" sz="1100" dirty="0"/>
          </a:p>
          <a:p>
            <a:endParaRPr lang="en-GB" sz="1100" dirty="0" smtClean="0"/>
          </a:p>
          <a:p>
            <a:endParaRPr lang="en-GB" sz="1100" dirty="0"/>
          </a:p>
        </p:txBody>
      </p:sp>
      <p:sp>
        <p:nvSpPr>
          <p:cNvPr id="17" name="TextBox 16"/>
          <p:cNvSpPr txBox="1"/>
          <p:nvPr/>
        </p:nvSpPr>
        <p:spPr>
          <a:xfrm>
            <a:off x="2324085" y="4082491"/>
            <a:ext cx="1474347" cy="2970044"/>
          </a:xfrm>
          <a:prstGeom prst="rect">
            <a:avLst/>
          </a:prstGeom>
          <a:noFill/>
        </p:spPr>
        <p:txBody>
          <a:bodyPr wrap="square" rtlCol="0">
            <a:spAutoFit/>
          </a:bodyPr>
          <a:lstStyle/>
          <a:p>
            <a:r>
              <a:rPr lang="en-GB" sz="1100" b="1" dirty="0"/>
              <a:t>C</a:t>
            </a:r>
            <a:r>
              <a:rPr lang="en-GB" sz="1100" b="1" dirty="0" smtClean="0"/>
              <a:t>ompetition/playing </a:t>
            </a:r>
            <a:r>
              <a:rPr lang="en-GB" sz="1100" b="1" dirty="0" smtClean="0"/>
              <a:t>season</a:t>
            </a:r>
          </a:p>
          <a:p>
            <a:endParaRPr lang="en-GB" sz="1100" b="1" dirty="0"/>
          </a:p>
          <a:p>
            <a:r>
              <a:rPr lang="en-GB" sz="1100" dirty="0" smtClean="0"/>
              <a:t>Peak – should be at peak of their fitness and ability. </a:t>
            </a:r>
            <a:endParaRPr lang="en-GB" sz="1100" dirty="0"/>
          </a:p>
          <a:p>
            <a:endParaRPr lang="en-GB" sz="1100" dirty="0" smtClean="0"/>
          </a:p>
          <a:p>
            <a:r>
              <a:rPr lang="en-GB" sz="1100" dirty="0" smtClean="0"/>
              <a:t>Maintain current fitness and continue to develop skill. </a:t>
            </a:r>
            <a:endParaRPr lang="en-GB" sz="1100" dirty="0"/>
          </a:p>
          <a:p>
            <a:endParaRPr lang="en-GB" sz="1100" dirty="0" smtClean="0"/>
          </a:p>
          <a:p>
            <a:r>
              <a:rPr lang="en-GB" sz="1100" dirty="0" smtClean="0"/>
              <a:t>Too much training may cause fatigue. </a:t>
            </a:r>
            <a:endParaRPr lang="en-GB" sz="1100" dirty="0"/>
          </a:p>
          <a:p>
            <a:endParaRPr lang="en-GB" sz="1100" dirty="0"/>
          </a:p>
          <a:p>
            <a:endParaRPr lang="en-GB" sz="1100" dirty="0"/>
          </a:p>
          <a:p>
            <a:endParaRPr lang="en-GB" sz="1100" dirty="0" smtClean="0"/>
          </a:p>
          <a:p>
            <a:endParaRPr lang="en-GB" sz="1100" dirty="0"/>
          </a:p>
        </p:txBody>
      </p:sp>
      <p:sp>
        <p:nvSpPr>
          <p:cNvPr id="18" name="Rounded Rectangle 17"/>
          <p:cNvSpPr/>
          <p:nvPr/>
        </p:nvSpPr>
        <p:spPr>
          <a:xfrm>
            <a:off x="4061075" y="3973354"/>
            <a:ext cx="1699771"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4225466" y="4082491"/>
            <a:ext cx="1474347" cy="2292935"/>
          </a:xfrm>
          <a:prstGeom prst="rect">
            <a:avLst/>
          </a:prstGeom>
          <a:noFill/>
        </p:spPr>
        <p:txBody>
          <a:bodyPr wrap="square" rtlCol="0">
            <a:spAutoFit/>
          </a:bodyPr>
          <a:lstStyle/>
          <a:p>
            <a:r>
              <a:rPr lang="en-GB" sz="1100" b="1" dirty="0" smtClean="0"/>
              <a:t>Post-season</a:t>
            </a:r>
            <a:endParaRPr lang="en-GB" sz="1100" dirty="0" smtClean="0"/>
          </a:p>
          <a:p>
            <a:endParaRPr lang="en-GB" sz="1100" b="1" dirty="0"/>
          </a:p>
          <a:p>
            <a:r>
              <a:rPr lang="en-GB" sz="1100" dirty="0" smtClean="0"/>
              <a:t>Transition  - performer needs to rest and relax to allow their body to recover. </a:t>
            </a:r>
          </a:p>
          <a:p>
            <a:endParaRPr lang="en-GB" sz="1100" dirty="0"/>
          </a:p>
          <a:p>
            <a:r>
              <a:rPr lang="en-GB" sz="1100" dirty="0" smtClean="0"/>
              <a:t>Light aerobic training is done to maintain general fitness</a:t>
            </a:r>
            <a:endParaRPr lang="en-GB" sz="1100" dirty="0"/>
          </a:p>
          <a:p>
            <a:endParaRPr lang="en-GB" sz="1100" dirty="0"/>
          </a:p>
          <a:p>
            <a:endParaRPr lang="en-GB" sz="1100" dirty="0" smtClean="0"/>
          </a:p>
          <a:p>
            <a:endParaRPr lang="en-GB" sz="1100" dirty="0"/>
          </a:p>
        </p:txBody>
      </p:sp>
      <p:sp>
        <p:nvSpPr>
          <p:cNvPr id="20" name="Rectangle 19"/>
          <p:cNvSpPr/>
          <p:nvPr/>
        </p:nvSpPr>
        <p:spPr>
          <a:xfrm>
            <a:off x="6487224" y="3180117"/>
            <a:ext cx="5347374" cy="1077218"/>
          </a:xfrm>
          <a:prstGeom prst="rect">
            <a:avLst/>
          </a:prstGeom>
          <a:noFill/>
        </p:spPr>
        <p:txBody>
          <a:bodyPr wrap="square" lIns="91440" tIns="45720" rIns="91440" bIns="45720">
            <a:spAutoFit/>
          </a:bodyPr>
          <a:lstStyle/>
          <a:p>
            <a:pPr algn="ct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PREVENTING INJURY DURING/ BEFORE/AFTER TRAINING</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TextBox 20"/>
          <p:cNvSpPr txBox="1"/>
          <p:nvPr/>
        </p:nvSpPr>
        <p:spPr>
          <a:xfrm flipH="1">
            <a:off x="6470987" y="4316323"/>
            <a:ext cx="2766797" cy="1785104"/>
          </a:xfrm>
          <a:prstGeom prst="rect">
            <a:avLst/>
          </a:prstGeom>
          <a:noFill/>
        </p:spPr>
        <p:txBody>
          <a:bodyPr wrap="square" rtlCol="0">
            <a:spAutoFit/>
          </a:bodyPr>
          <a:lstStyle/>
          <a:p>
            <a:r>
              <a:rPr lang="en-GB" sz="1100" u="sng" dirty="0" smtClean="0"/>
              <a:t>Warm up - </a:t>
            </a:r>
            <a:r>
              <a:rPr lang="en-GB" sz="1100" dirty="0" smtClean="0"/>
              <a:t> Complete all stages of a warm up prior to exercise to minimise the chance of injury.</a:t>
            </a:r>
          </a:p>
          <a:p>
            <a:r>
              <a:rPr lang="en-GB" sz="1100" u="sng" dirty="0" smtClean="0"/>
              <a:t>Avoid overtraining –</a:t>
            </a:r>
            <a:r>
              <a:rPr lang="en-GB" sz="1100" dirty="0" smtClean="0"/>
              <a:t>make sure that you don’t push the body to far e.g. use the correct weight.</a:t>
            </a:r>
          </a:p>
          <a:p>
            <a:r>
              <a:rPr lang="en-GB" sz="1100" u="sng" dirty="0" smtClean="0"/>
              <a:t>Appropriate clothing and footwear –</a:t>
            </a:r>
            <a:r>
              <a:rPr lang="en-GB" sz="1100" dirty="0" smtClean="0"/>
              <a:t> make sure you are not wearing anything that could get caught. Use protective equipment and make sure footwear is suitable. </a:t>
            </a:r>
          </a:p>
        </p:txBody>
      </p:sp>
      <p:sp>
        <p:nvSpPr>
          <p:cNvPr id="22" name="TextBox 21"/>
          <p:cNvSpPr txBox="1"/>
          <p:nvPr/>
        </p:nvSpPr>
        <p:spPr>
          <a:xfrm flipH="1">
            <a:off x="9251320" y="4329895"/>
            <a:ext cx="2483479" cy="1785104"/>
          </a:xfrm>
          <a:prstGeom prst="rect">
            <a:avLst/>
          </a:prstGeom>
          <a:noFill/>
        </p:spPr>
        <p:txBody>
          <a:bodyPr wrap="square" rtlCol="0">
            <a:spAutoFit/>
          </a:bodyPr>
          <a:lstStyle/>
          <a:p>
            <a:r>
              <a:rPr lang="en-GB" sz="1100" u="sng" dirty="0" smtClean="0"/>
              <a:t>Hydration – </a:t>
            </a:r>
            <a:r>
              <a:rPr lang="en-GB" sz="1100" dirty="0" smtClean="0"/>
              <a:t>drink plenty of water during and post exercise to replenish stores. </a:t>
            </a:r>
          </a:p>
          <a:p>
            <a:r>
              <a:rPr lang="en-GB" sz="1100" u="sng" dirty="0" smtClean="0"/>
              <a:t>Stretches – </a:t>
            </a:r>
            <a:r>
              <a:rPr lang="en-GB" sz="1100" dirty="0" smtClean="0"/>
              <a:t>Avoid pushing muscles to far (overstretching) or bouncing. </a:t>
            </a:r>
          </a:p>
          <a:p>
            <a:r>
              <a:rPr lang="en-GB" sz="1100" u="sng" dirty="0" smtClean="0"/>
              <a:t>Technique – </a:t>
            </a:r>
            <a:r>
              <a:rPr lang="en-GB" sz="1100" dirty="0" smtClean="0"/>
              <a:t>Make sure this is done correctly so that muscles are not injured. </a:t>
            </a:r>
          </a:p>
          <a:p>
            <a:r>
              <a:rPr lang="en-GB" sz="1100" u="sng" dirty="0" smtClean="0"/>
              <a:t>Appropriate rest</a:t>
            </a:r>
            <a:r>
              <a:rPr lang="en-GB" sz="1100" dirty="0" smtClean="0"/>
              <a:t> – leave enough time for your body to repair and rebuild muscles after exercise.  </a:t>
            </a:r>
            <a:endParaRPr lang="en-GB" sz="1100" dirty="0"/>
          </a:p>
        </p:txBody>
      </p:sp>
    </p:spTree>
    <p:extLst>
      <p:ext uri="{BB962C8B-B14F-4D97-AF65-F5344CB8AC3E}">
        <p14:creationId xmlns:p14="http://schemas.microsoft.com/office/powerpoint/2010/main" val="59096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53041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WARM UP AND COOL DOWN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8517122"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57051" y="1228130"/>
            <a:ext cx="3030582" cy="2462213"/>
          </a:xfrm>
          <a:prstGeom prst="rect">
            <a:avLst/>
          </a:prstGeom>
          <a:noFill/>
        </p:spPr>
        <p:txBody>
          <a:bodyPr wrap="square" rtlCol="0">
            <a:spAutoFit/>
          </a:bodyPr>
          <a:lstStyle/>
          <a:p>
            <a:r>
              <a:rPr lang="en-GB" sz="1100" b="1" dirty="0" smtClean="0"/>
              <a:t>Components of a warm up</a:t>
            </a:r>
          </a:p>
          <a:p>
            <a:endParaRPr lang="en-GB" sz="1100" b="1" dirty="0"/>
          </a:p>
          <a:p>
            <a:r>
              <a:rPr lang="en-GB" sz="1100" u="sng" dirty="0" smtClean="0"/>
              <a:t>Pulse raiser – </a:t>
            </a:r>
            <a:r>
              <a:rPr lang="en-GB" sz="1100" dirty="0" smtClean="0"/>
              <a:t>Light exercise that increases your heart rate. Done to increase oxygen flow to muscles, increase body temperature and warm up muscles. </a:t>
            </a:r>
            <a:endParaRPr lang="en-GB" sz="1100" u="sng" dirty="0" smtClean="0"/>
          </a:p>
          <a:p>
            <a:r>
              <a:rPr lang="en-GB" sz="1100" u="sng" dirty="0" smtClean="0"/>
              <a:t>Stretching and mobility </a:t>
            </a:r>
            <a:r>
              <a:rPr lang="en-GB" sz="1100" dirty="0" smtClean="0"/>
              <a:t>– increases the flexibility (therefore range of movement) at a joint. Focus on the muscles and movements you will use. </a:t>
            </a:r>
            <a:endParaRPr lang="en-GB" sz="1100" u="sng" dirty="0" smtClean="0"/>
          </a:p>
          <a:p>
            <a:r>
              <a:rPr lang="en-GB" sz="1100" u="sng" dirty="0" smtClean="0"/>
              <a:t>Skill based practice/ familiarisation </a:t>
            </a:r>
            <a:r>
              <a:rPr lang="en-GB" sz="1100" dirty="0" smtClean="0"/>
              <a:t>– a practice that is related to sport or activity. Helps muscles prepare, but also mental preparation for performance. It gets you in the zone. </a:t>
            </a:r>
            <a:r>
              <a:rPr lang="en-GB" sz="1100" u="sng" dirty="0" smtClean="0"/>
              <a:t> </a:t>
            </a:r>
          </a:p>
          <a:p>
            <a:endParaRPr lang="en-GB" sz="1100" b="1" dirty="0"/>
          </a:p>
        </p:txBody>
      </p:sp>
      <p:sp>
        <p:nvSpPr>
          <p:cNvPr id="11" name="TextBox 10"/>
          <p:cNvSpPr txBox="1"/>
          <p:nvPr/>
        </p:nvSpPr>
        <p:spPr>
          <a:xfrm>
            <a:off x="357051" y="3995143"/>
            <a:ext cx="3030582" cy="1785104"/>
          </a:xfrm>
          <a:prstGeom prst="rect">
            <a:avLst/>
          </a:prstGeom>
          <a:noFill/>
        </p:spPr>
        <p:txBody>
          <a:bodyPr wrap="square" rtlCol="0">
            <a:spAutoFit/>
          </a:bodyPr>
          <a:lstStyle/>
          <a:p>
            <a:r>
              <a:rPr lang="en-GB" sz="1100" b="1" dirty="0" smtClean="0"/>
              <a:t>Components of a cool down</a:t>
            </a:r>
          </a:p>
          <a:p>
            <a:endParaRPr lang="en-GB" sz="1100" b="1" u="sng" dirty="0"/>
          </a:p>
          <a:p>
            <a:r>
              <a:rPr lang="en-GB" sz="1100" u="sng" dirty="0" smtClean="0"/>
              <a:t>Pulse lower – </a:t>
            </a:r>
            <a:r>
              <a:rPr lang="en-GB" sz="1100" dirty="0" smtClean="0"/>
              <a:t>this is a gentle exercise to keep the heart and lungs working harder than usual. The intensity of the exercise should gradually be reduced. </a:t>
            </a:r>
          </a:p>
          <a:p>
            <a:endParaRPr lang="en-GB" sz="1100" u="sng" dirty="0"/>
          </a:p>
          <a:p>
            <a:r>
              <a:rPr lang="en-GB" sz="1100" u="sng" dirty="0" smtClean="0"/>
              <a:t>Stretching – </a:t>
            </a:r>
            <a:r>
              <a:rPr lang="en-GB" sz="1100" dirty="0" smtClean="0"/>
              <a:t>Should be static or PNF. This is done to increase mobility gains. </a:t>
            </a:r>
            <a:r>
              <a:rPr lang="en-GB" sz="1100" u="sng" dirty="0" smtClean="0"/>
              <a:t> </a:t>
            </a:r>
          </a:p>
          <a:p>
            <a:endParaRPr lang="en-GB" sz="1100" b="1" dirty="0"/>
          </a:p>
        </p:txBody>
      </p:sp>
      <p:sp>
        <p:nvSpPr>
          <p:cNvPr id="12" name="TextBox 11"/>
          <p:cNvSpPr txBox="1"/>
          <p:nvPr/>
        </p:nvSpPr>
        <p:spPr>
          <a:xfrm>
            <a:off x="4641739" y="1298340"/>
            <a:ext cx="3030582" cy="2292935"/>
          </a:xfrm>
          <a:prstGeom prst="rect">
            <a:avLst/>
          </a:prstGeom>
          <a:noFill/>
        </p:spPr>
        <p:txBody>
          <a:bodyPr wrap="square" rtlCol="0">
            <a:spAutoFit/>
          </a:bodyPr>
          <a:lstStyle/>
          <a:p>
            <a:r>
              <a:rPr lang="en-GB" sz="1100" b="1" dirty="0" smtClean="0"/>
              <a:t>Benefits of a warm up</a:t>
            </a:r>
          </a:p>
          <a:p>
            <a:endParaRPr lang="en-GB" sz="1100" b="1" u="sng" dirty="0"/>
          </a:p>
          <a:p>
            <a:r>
              <a:rPr lang="en-GB" sz="1100" u="sng" dirty="0" smtClean="0"/>
              <a:t>ROM – </a:t>
            </a:r>
            <a:r>
              <a:rPr lang="en-GB" sz="1100" dirty="0" smtClean="0"/>
              <a:t>Increased range of movement at joints and therefore more flexible</a:t>
            </a:r>
          </a:p>
          <a:p>
            <a:r>
              <a:rPr lang="en-GB" sz="1100" u="sng" dirty="0" smtClean="0"/>
              <a:t>Psychological preparation </a:t>
            </a:r>
            <a:r>
              <a:rPr lang="en-GB" sz="1100" dirty="0" smtClean="0"/>
              <a:t>– gets performer in the zone so they can focus on performance. </a:t>
            </a:r>
          </a:p>
          <a:p>
            <a:r>
              <a:rPr lang="en-GB" sz="1100" u="sng" dirty="0" smtClean="0"/>
              <a:t>Practice of movements </a:t>
            </a:r>
            <a:r>
              <a:rPr lang="en-GB" sz="1100" dirty="0" smtClean="0"/>
              <a:t>– activates muscle memory and gets performer prepared to perform</a:t>
            </a:r>
          </a:p>
          <a:p>
            <a:r>
              <a:rPr lang="en-GB" sz="1100" u="sng" dirty="0" smtClean="0"/>
              <a:t>Prevents injury - </a:t>
            </a:r>
            <a:r>
              <a:rPr lang="en-GB" sz="1100" i="1" u="sng" dirty="0" smtClean="0"/>
              <a:t> </a:t>
            </a:r>
            <a:r>
              <a:rPr lang="en-GB" sz="1100" dirty="0" smtClean="0"/>
              <a:t>the body is prepared for exercise. </a:t>
            </a:r>
          </a:p>
          <a:p>
            <a:r>
              <a:rPr lang="en-GB" sz="1100" u="sng" dirty="0" smtClean="0"/>
              <a:t>Body temperature</a:t>
            </a:r>
            <a:r>
              <a:rPr lang="en-GB" sz="1100" i="1" u="sng" dirty="0"/>
              <a:t> </a:t>
            </a:r>
            <a:r>
              <a:rPr lang="en-GB" sz="1100" i="1" u="sng" dirty="0" smtClean="0"/>
              <a:t>– </a:t>
            </a:r>
            <a:r>
              <a:rPr lang="en-GB" sz="1100" dirty="0" smtClean="0"/>
              <a:t>Raises warming up muscles ready for exercise. </a:t>
            </a:r>
            <a:endParaRPr lang="en-GB" sz="1100" i="1" u="sng" dirty="0" smtClean="0"/>
          </a:p>
          <a:p>
            <a:endParaRPr lang="en-GB" sz="1100" b="1" dirty="0"/>
          </a:p>
        </p:txBody>
      </p:sp>
      <p:sp>
        <p:nvSpPr>
          <p:cNvPr id="13" name="TextBox 12"/>
          <p:cNvSpPr txBox="1"/>
          <p:nvPr/>
        </p:nvSpPr>
        <p:spPr>
          <a:xfrm>
            <a:off x="4587868" y="4166645"/>
            <a:ext cx="3030582" cy="2292935"/>
          </a:xfrm>
          <a:prstGeom prst="rect">
            <a:avLst/>
          </a:prstGeom>
          <a:noFill/>
        </p:spPr>
        <p:txBody>
          <a:bodyPr wrap="square" rtlCol="0">
            <a:spAutoFit/>
          </a:bodyPr>
          <a:lstStyle/>
          <a:p>
            <a:r>
              <a:rPr lang="en-GB" sz="1100" b="1" dirty="0" smtClean="0"/>
              <a:t>Benefits of a cool down</a:t>
            </a:r>
          </a:p>
          <a:p>
            <a:endParaRPr lang="en-GB" sz="1100" b="1" dirty="0"/>
          </a:p>
          <a:p>
            <a:r>
              <a:rPr lang="en-GB" sz="1100" u="sng" dirty="0" smtClean="0"/>
              <a:t>Allows the body to recover </a:t>
            </a:r>
            <a:r>
              <a:rPr lang="en-GB" sz="1100" b="1" u="sng" dirty="0" smtClean="0"/>
              <a:t>- </a:t>
            </a:r>
            <a:r>
              <a:rPr lang="en-GB" sz="1100" dirty="0" smtClean="0"/>
              <a:t>gradually  decreases breathing rate and heart rate to resting state. Prevents things such as blood pooling. </a:t>
            </a:r>
          </a:p>
          <a:p>
            <a:endParaRPr lang="en-GB" sz="1100" u="sng" dirty="0"/>
          </a:p>
          <a:p>
            <a:r>
              <a:rPr lang="en-GB" sz="1100" u="sng" dirty="0" smtClean="0"/>
              <a:t>Removal of waste products </a:t>
            </a:r>
            <a:r>
              <a:rPr lang="en-GB" sz="1100" dirty="0" smtClean="0"/>
              <a:t>– Cooling down helps the body get rid of waste products such as CO2 and lactic acid</a:t>
            </a:r>
          </a:p>
          <a:p>
            <a:endParaRPr lang="en-GB" sz="1100" u="sng" dirty="0"/>
          </a:p>
          <a:p>
            <a:r>
              <a:rPr lang="en-GB" sz="1100" u="sng" dirty="0" smtClean="0"/>
              <a:t>Prevent DOMS – </a:t>
            </a:r>
            <a:r>
              <a:rPr lang="en-GB" sz="1100" dirty="0" smtClean="0"/>
              <a:t>removal of lactic acid prevents the delayed onset of muscle soreness. </a:t>
            </a:r>
            <a:r>
              <a:rPr lang="en-GB" sz="1100" u="sng" dirty="0" smtClean="0"/>
              <a:t> </a:t>
            </a:r>
          </a:p>
          <a:p>
            <a:endParaRPr lang="en-GB" sz="1100" b="1" dirty="0"/>
          </a:p>
        </p:txBody>
      </p:sp>
      <p:sp>
        <p:nvSpPr>
          <p:cNvPr id="14" name="TextBox 13"/>
          <p:cNvSpPr txBox="1"/>
          <p:nvPr/>
        </p:nvSpPr>
        <p:spPr>
          <a:xfrm>
            <a:off x="8721774" y="1327728"/>
            <a:ext cx="3030582" cy="2292935"/>
          </a:xfrm>
          <a:prstGeom prst="rect">
            <a:avLst/>
          </a:prstGeom>
          <a:noFill/>
        </p:spPr>
        <p:txBody>
          <a:bodyPr wrap="square" rtlCol="0">
            <a:spAutoFit/>
          </a:bodyPr>
          <a:lstStyle/>
          <a:p>
            <a:r>
              <a:rPr lang="en-GB" sz="1100" b="1" dirty="0" smtClean="0"/>
              <a:t>Example warm up</a:t>
            </a:r>
          </a:p>
          <a:p>
            <a:endParaRPr lang="en-GB" sz="1100" b="1" u="sng" dirty="0"/>
          </a:p>
          <a:p>
            <a:r>
              <a:rPr lang="en-GB" sz="1100" u="sng" dirty="0" smtClean="0"/>
              <a:t>Footballer </a:t>
            </a:r>
          </a:p>
          <a:p>
            <a:endParaRPr lang="en-GB" sz="1100" i="1" u="sng" dirty="0"/>
          </a:p>
          <a:p>
            <a:r>
              <a:rPr lang="en-GB" sz="1100" dirty="0" smtClean="0"/>
              <a:t>Pulse raiser – jog around the pitch for 5minutes. </a:t>
            </a:r>
          </a:p>
          <a:p>
            <a:endParaRPr lang="en-GB" sz="1100" dirty="0"/>
          </a:p>
          <a:p>
            <a:r>
              <a:rPr lang="en-GB" sz="1100" dirty="0" smtClean="0"/>
              <a:t>Stretching/mobility – leg swings, arm swings, hip circles, open and close the gate, Frankenstein walks, walking lunges</a:t>
            </a:r>
          </a:p>
          <a:p>
            <a:endParaRPr lang="en-GB" sz="1100" dirty="0"/>
          </a:p>
          <a:p>
            <a:r>
              <a:rPr lang="en-GB" sz="1100" dirty="0" smtClean="0"/>
              <a:t>Skill based practice – pass and move, shooting drill, corner practice. </a:t>
            </a:r>
          </a:p>
          <a:p>
            <a:endParaRPr lang="en-GB" sz="1100" b="1" dirty="0"/>
          </a:p>
        </p:txBody>
      </p:sp>
      <p:sp>
        <p:nvSpPr>
          <p:cNvPr id="15" name="TextBox 14"/>
          <p:cNvSpPr txBox="1"/>
          <p:nvPr/>
        </p:nvSpPr>
        <p:spPr>
          <a:xfrm>
            <a:off x="8819583" y="4166645"/>
            <a:ext cx="3030582" cy="1446550"/>
          </a:xfrm>
          <a:prstGeom prst="rect">
            <a:avLst/>
          </a:prstGeom>
          <a:noFill/>
        </p:spPr>
        <p:txBody>
          <a:bodyPr wrap="square" rtlCol="0">
            <a:spAutoFit/>
          </a:bodyPr>
          <a:lstStyle/>
          <a:p>
            <a:r>
              <a:rPr lang="en-GB" sz="1100" b="1" dirty="0" smtClean="0"/>
              <a:t>Example cool down</a:t>
            </a:r>
          </a:p>
          <a:p>
            <a:endParaRPr lang="en-GB" sz="1100" b="1" u="sng" dirty="0"/>
          </a:p>
          <a:p>
            <a:r>
              <a:rPr lang="en-GB" sz="1100" dirty="0" smtClean="0"/>
              <a:t>Pulse lower – slow jog around the pitch into a walk</a:t>
            </a:r>
          </a:p>
          <a:p>
            <a:endParaRPr lang="en-GB" sz="1100" dirty="0"/>
          </a:p>
          <a:p>
            <a:r>
              <a:rPr lang="en-GB" sz="1100" dirty="0" smtClean="0"/>
              <a:t>Stretches – hamstring stretch, toe raisers (gastrocnemius stretch), quadriceps stretch (heel pulled towards the bum)</a:t>
            </a:r>
            <a:endParaRPr lang="en-GB" sz="1100" dirty="0"/>
          </a:p>
        </p:txBody>
      </p:sp>
      <p:pic>
        <p:nvPicPr>
          <p:cNvPr id="16" name="Picture 15"/>
          <p:cNvPicPr>
            <a:picLocks noChangeAspect="1"/>
          </p:cNvPicPr>
          <p:nvPr/>
        </p:nvPicPr>
        <p:blipFill>
          <a:blip r:embed="rId2"/>
          <a:stretch>
            <a:fillRect/>
          </a:stretch>
        </p:blipFill>
        <p:spPr>
          <a:xfrm>
            <a:off x="9448800" y="5613195"/>
            <a:ext cx="1464350" cy="889796"/>
          </a:xfrm>
          <a:prstGeom prst="rect">
            <a:avLst/>
          </a:prstGeom>
        </p:spPr>
      </p:pic>
      <p:pic>
        <p:nvPicPr>
          <p:cNvPr id="17" name="Picture 16"/>
          <p:cNvPicPr>
            <a:picLocks noChangeAspect="1"/>
          </p:cNvPicPr>
          <p:nvPr/>
        </p:nvPicPr>
        <p:blipFill>
          <a:blip r:embed="rId3"/>
          <a:stretch>
            <a:fillRect/>
          </a:stretch>
        </p:blipFill>
        <p:spPr>
          <a:xfrm>
            <a:off x="3586547" y="3448008"/>
            <a:ext cx="841580" cy="577616"/>
          </a:xfrm>
          <a:prstGeom prst="rect">
            <a:avLst/>
          </a:prstGeom>
        </p:spPr>
      </p:pic>
      <p:pic>
        <p:nvPicPr>
          <p:cNvPr id="18" name="Picture 17"/>
          <p:cNvPicPr>
            <a:picLocks noChangeAspect="1"/>
          </p:cNvPicPr>
          <p:nvPr/>
        </p:nvPicPr>
        <p:blipFill>
          <a:blip r:embed="rId4"/>
          <a:stretch>
            <a:fillRect/>
          </a:stretch>
        </p:blipFill>
        <p:spPr>
          <a:xfrm>
            <a:off x="7701773" y="3551451"/>
            <a:ext cx="888223" cy="497405"/>
          </a:xfrm>
          <a:prstGeom prst="rect">
            <a:avLst/>
          </a:prstGeom>
        </p:spPr>
      </p:pic>
    </p:spTree>
    <p:extLst>
      <p:ext uri="{BB962C8B-B14F-4D97-AF65-F5344CB8AC3E}">
        <p14:creationId xmlns:p14="http://schemas.microsoft.com/office/powerpoint/2010/main" val="3643869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9587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USE OF DATA</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380440" y="1161265"/>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555515" y="5305054"/>
            <a:ext cx="3439886" cy="12808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10" name="Rounded Rectangle 9"/>
          <p:cNvSpPr/>
          <p:nvPr/>
        </p:nvSpPr>
        <p:spPr>
          <a:xfrm>
            <a:off x="4547937" y="3021953"/>
            <a:ext cx="7333501" cy="124560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1" name="TextBox 10"/>
          <p:cNvSpPr txBox="1"/>
          <p:nvPr/>
        </p:nvSpPr>
        <p:spPr>
          <a:xfrm>
            <a:off x="745756" y="1425820"/>
            <a:ext cx="2911844" cy="2123658"/>
          </a:xfrm>
          <a:prstGeom prst="rect">
            <a:avLst/>
          </a:prstGeom>
          <a:noFill/>
        </p:spPr>
        <p:txBody>
          <a:bodyPr wrap="square" rtlCol="0">
            <a:spAutoFit/>
          </a:bodyPr>
          <a:lstStyle/>
          <a:p>
            <a:r>
              <a:rPr lang="en-GB" sz="1100" b="1" dirty="0" smtClean="0"/>
              <a:t>Types of data </a:t>
            </a:r>
          </a:p>
          <a:p>
            <a:r>
              <a:rPr lang="en-GB" sz="1100" u="sng" dirty="0" smtClean="0"/>
              <a:t>Quantitative data</a:t>
            </a:r>
            <a:endParaRPr lang="en-GB" sz="1100" u="sng" dirty="0"/>
          </a:p>
          <a:p>
            <a:pPr marL="171450" indent="-171450">
              <a:buFont typeface="Arial" panose="020B0604020202020204" pitchFamily="34" charset="0"/>
              <a:buChar char="•"/>
            </a:pPr>
            <a:r>
              <a:rPr lang="en-GB" sz="1100" dirty="0" smtClean="0"/>
              <a:t>Measures something – done in numbers</a:t>
            </a:r>
            <a:endParaRPr lang="en-GB" sz="1100" dirty="0"/>
          </a:p>
          <a:p>
            <a:pPr marL="171450" indent="-171450">
              <a:buFont typeface="Arial" panose="020B0604020202020204" pitchFamily="34" charset="0"/>
              <a:buChar char="•"/>
            </a:pPr>
            <a:r>
              <a:rPr lang="en-GB" sz="1100" dirty="0" smtClean="0"/>
              <a:t>Can be collected through questionnaires or surveys.</a:t>
            </a:r>
          </a:p>
          <a:p>
            <a:pPr marL="171450" indent="-171450">
              <a:buFont typeface="Arial" panose="020B0604020202020204" pitchFamily="34" charset="0"/>
              <a:buChar char="•"/>
            </a:pPr>
            <a:r>
              <a:rPr lang="en-GB" sz="1100" dirty="0" smtClean="0"/>
              <a:t>Things such as the time taken to finish a race or scores gained in a fitness test. </a:t>
            </a:r>
            <a:endParaRPr lang="en-GB" sz="1100" dirty="0"/>
          </a:p>
          <a:p>
            <a:pPr marL="171450" indent="-171450">
              <a:buFont typeface="Arial" panose="020B0604020202020204" pitchFamily="34" charset="0"/>
              <a:buChar char="•"/>
            </a:pPr>
            <a:r>
              <a:rPr lang="en-GB" sz="1100" dirty="0" smtClean="0"/>
              <a:t>Data can be presented in tables and graphs. </a:t>
            </a:r>
          </a:p>
          <a:p>
            <a:r>
              <a:rPr lang="en-GB" sz="1100" u="sng" dirty="0" smtClean="0"/>
              <a:t>Qualitative data – </a:t>
            </a:r>
          </a:p>
          <a:p>
            <a:pPr marL="171450" indent="-171450">
              <a:buFont typeface="Arial" panose="020B0604020202020204" pitchFamily="34" charset="0"/>
              <a:buChar char="•"/>
            </a:pPr>
            <a:r>
              <a:rPr lang="en-GB" sz="1100" dirty="0" smtClean="0"/>
              <a:t>Describes something – will be in words. </a:t>
            </a:r>
          </a:p>
          <a:p>
            <a:pPr marL="171450" indent="-171450">
              <a:buFont typeface="Arial" panose="020B0604020202020204" pitchFamily="34" charset="0"/>
              <a:buChar char="•"/>
            </a:pPr>
            <a:r>
              <a:rPr lang="en-GB" sz="1100" dirty="0" smtClean="0"/>
              <a:t>Can be collected through interview or observation. </a:t>
            </a:r>
            <a:endParaRPr lang="en-GB" sz="1100" dirty="0"/>
          </a:p>
        </p:txBody>
      </p:sp>
      <p:pic>
        <p:nvPicPr>
          <p:cNvPr id="12" name="Picture 11"/>
          <p:cNvPicPr>
            <a:picLocks noChangeAspect="1"/>
          </p:cNvPicPr>
          <p:nvPr/>
        </p:nvPicPr>
        <p:blipFill>
          <a:blip r:embed="rId2"/>
          <a:stretch>
            <a:fillRect/>
          </a:stretch>
        </p:blipFill>
        <p:spPr>
          <a:xfrm>
            <a:off x="4379294" y="282496"/>
            <a:ext cx="3564556" cy="2669976"/>
          </a:xfrm>
          <a:prstGeom prst="rect">
            <a:avLst/>
          </a:prstGeom>
        </p:spPr>
      </p:pic>
      <p:pic>
        <p:nvPicPr>
          <p:cNvPr id="13" name="Picture 12"/>
          <p:cNvPicPr>
            <a:picLocks noChangeAspect="1"/>
          </p:cNvPicPr>
          <p:nvPr/>
        </p:nvPicPr>
        <p:blipFill>
          <a:blip r:embed="rId3"/>
          <a:stretch>
            <a:fillRect/>
          </a:stretch>
        </p:blipFill>
        <p:spPr>
          <a:xfrm>
            <a:off x="8073188" y="212285"/>
            <a:ext cx="3595245" cy="2740187"/>
          </a:xfrm>
          <a:prstGeom prst="rect">
            <a:avLst/>
          </a:prstGeom>
        </p:spPr>
      </p:pic>
      <p:sp>
        <p:nvSpPr>
          <p:cNvPr id="14" name="TextBox 13"/>
          <p:cNvSpPr txBox="1"/>
          <p:nvPr/>
        </p:nvSpPr>
        <p:spPr>
          <a:xfrm>
            <a:off x="4744610" y="3044593"/>
            <a:ext cx="6923824" cy="1107996"/>
          </a:xfrm>
          <a:prstGeom prst="rect">
            <a:avLst/>
          </a:prstGeom>
          <a:noFill/>
        </p:spPr>
        <p:txBody>
          <a:bodyPr wrap="square" rtlCol="0">
            <a:spAutoFit/>
          </a:bodyPr>
          <a:lstStyle/>
          <a:p>
            <a:r>
              <a:rPr lang="en-GB" sz="1100" dirty="0" smtClean="0"/>
              <a:t>You need to be able to plot a bar chart and a line graph from given data. </a:t>
            </a:r>
            <a:endParaRPr lang="en-GB" sz="1100" dirty="0"/>
          </a:p>
          <a:p>
            <a:pPr marL="171450" indent="-171450">
              <a:buFont typeface="Arial" panose="020B0604020202020204" pitchFamily="34" charset="0"/>
              <a:buChar char="•"/>
            </a:pPr>
            <a:r>
              <a:rPr lang="en-GB" sz="1100" dirty="0" smtClean="0"/>
              <a:t>X axis (one on the bottom) – should be the thing that is controlled such as the day/week or year you took the measurement.</a:t>
            </a:r>
          </a:p>
          <a:p>
            <a:pPr marL="171450" indent="-171450">
              <a:buFont typeface="Arial" panose="020B0604020202020204" pitchFamily="34" charset="0"/>
              <a:buChar char="•"/>
            </a:pPr>
            <a:r>
              <a:rPr lang="en-GB" sz="1100" dirty="0" smtClean="0"/>
              <a:t>Y axis (one up the side) – is the thing you are measuring such as time or score achieved.</a:t>
            </a:r>
          </a:p>
          <a:p>
            <a:pPr marL="171450" indent="-171450">
              <a:buFont typeface="Arial" panose="020B0604020202020204" pitchFamily="34" charset="0"/>
              <a:buChar char="•"/>
            </a:pPr>
            <a:r>
              <a:rPr lang="en-GB" sz="1100" dirty="0" smtClean="0"/>
              <a:t>Axis should be numbered with the small scale possible for the results. </a:t>
            </a:r>
            <a:endParaRPr lang="en-GB" sz="1100" dirty="0"/>
          </a:p>
          <a:p>
            <a:pPr marL="171450" indent="-171450">
              <a:buFont typeface="Arial" panose="020B0604020202020204" pitchFamily="34" charset="0"/>
              <a:buChar char="•"/>
            </a:pPr>
            <a:r>
              <a:rPr lang="en-GB" sz="1100" dirty="0" smtClean="0"/>
              <a:t>Ensure that you label the axis with titles. </a:t>
            </a:r>
            <a:endParaRPr lang="en-GB" sz="1100" dirty="0"/>
          </a:p>
        </p:txBody>
      </p:sp>
      <p:graphicFrame>
        <p:nvGraphicFramePr>
          <p:cNvPr id="15" name="Table 14"/>
          <p:cNvGraphicFramePr>
            <a:graphicFrameLocks noGrp="1"/>
          </p:cNvGraphicFramePr>
          <p:nvPr>
            <p:extLst>
              <p:ext uri="{D42A27DB-BD31-4B8C-83A1-F6EECF244321}">
                <p14:modId xmlns:p14="http://schemas.microsoft.com/office/powerpoint/2010/main" val="1387957878"/>
              </p:ext>
            </p:extLst>
          </p:nvPr>
        </p:nvGraphicFramePr>
        <p:xfrm>
          <a:off x="152399" y="3946417"/>
          <a:ext cx="4226894" cy="1142070"/>
        </p:xfrm>
        <a:graphic>
          <a:graphicData uri="http://schemas.openxmlformats.org/drawingml/2006/table">
            <a:tbl>
              <a:tblPr firstRow="1" bandRow="1">
                <a:tableStyleId>{5940675A-B579-460E-94D1-54222C63F5DA}</a:tableStyleId>
              </a:tblPr>
              <a:tblGrid>
                <a:gridCol w="603842">
                  <a:extLst>
                    <a:ext uri="{9D8B030D-6E8A-4147-A177-3AD203B41FA5}">
                      <a16:colId xmlns="" xmlns:a16="http://schemas.microsoft.com/office/drawing/2014/main" val="1949858357"/>
                    </a:ext>
                  </a:extLst>
                </a:gridCol>
                <a:gridCol w="603842">
                  <a:extLst>
                    <a:ext uri="{9D8B030D-6E8A-4147-A177-3AD203B41FA5}">
                      <a16:colId xmlns="" xmlns:a16="http://schemas.microsoft.com/office/drawing/2014/main" val="1994728913"/>
                    </a:ext>
                  </a:extLst>
                </a:gridCol>
                <a:gridCol w="603842">
                  <a:extLst>
                    <a:ext uri="{9D8B030D-6E8A-4147-A177-3AD203B41FA5}">
                      <a16:colId xmlns="" xmlns:a16="http://schemas.microsoft.com/office/drawing/2014/main" val="3026404246"/>
                    </a:ext>
                  </a:extLst>
                </a:gridCol>
                <a:gridCol w="603842">
                  <a:extLst>
                    <a:ext uri="{9D8B030D-6E8A-4147-A177-3AD203B41FA5}">
                      <a16:colId xmlns="" xmlns:a16="http://schemas.microsoft.com/office/drawing/2014/main" val="2533777568"/>
                    </a:ext>
                  </a:extLst>
                </a:gridCol>
                <a:gridCol w="603842">
                  <a:extLst>
                    <a:ext uri="{9D8B030D-6E8A-4147-A177-3AD203B41FA5}">
                      <a16:colId xmlns="" xmlns:a16="http://schemas.microsoft.com/office/drawing/2014/main" val="2788466899"/>
                    </a:ext>
                  </a:extLst>
                </a:gridCol>
                <a:gridCol w="603842">
                  <a:extLst>
                    <a:ext uri="{9D8B030D-6E8A-4147-A177-3AD203B41FA5}">
                      <a16:colId xmlns="" xmlns:a16="http://schemas.microsoft.com/office/drawing/2014/main" val="3377677791"/>
                    </a:ext>
                  </a:extLst>
                </a:gridCol>
                <a:gridCol w="603842">
                  <a:extLst>
                    <a:ext uri="{9D8B030D-6E8A-4147-A177-3AD203B41FA5}">
                      <a16:colId xmlns="" xmlns:a16="http://schemas.microsoft.com/office/drawing/2014/main" val="473998246"/>
                    </a:ext>
                  </a:extLst>
                </a:gridCol>
              </a:tblGrid>
              <a:tr h="501990">
                <a:tc>
                  <a:txBody>
                    <a:bodyPr/>
                    <a:lstStyle/>
                    <a:p>
                      <a:r>
                        <a:rPr lang="en-GB" sz="1200" b="1" dirty="0" smtClean="0"/>
                        <a:t>Year</a:t>
                      </a:r>
                      <a:endParaRPr lang="en-GB" sz="1200" b="1" dirty="0"/>
                    </a:p>
                  </a:txBody>
                  <a:tcPr>
                    <a:solidFill>
                      <a:schemeClr val="accent6">
                        <a:lumMod val="20000"/>
                        <a:lumOff val="80000"/>
                      </a:schemeClr>
                    </a:solidFill>
                  </a:tcPr>
                </a:tc>
                <a:tc>
                  <a:txBody>
                    <a:bodyPr/>
                    <a:lstStyle/>
                    <a:p>
                      <a:r>
                        <a:rPr lang="en-GB" sz="1200" dirty="0" smtClean="0"/>
                        <a:t>2010</a:t>
                      </a:r>
                      <a:endParaRPr lang="en-GB" sz="1200" dirty="0"/>
                    </a:p>
                  </a:txBody>
                  <a:tcPr>
                    <a:solidFill>
                      <a:schemeClr val="accent6">
                        <a:lumMod val="20000"/>
                        <a:lumOff val="80000"/>
                      </a:schemeClr>
                    </a:solidFill>
                  </a:tcPr>
                </a:tc>
                <a:tc>
                  <a:txBody>
                    <a:bodyPr/>
                    <a:lstStyle/>
                    <a:p>
                      <a:r>
                        <a:rPr lang="en-GB" sz="1200" dirty="0" smtClean="0"/>
                        <a:t>2011</a:t>
                      </a:r>
                      <a:endParaRPr lang="en-GB" sz="1200" dirty="0"/>
                    </a:p>
                  </a:txBody>
                  <a:tcPr>
                    <a:solidFill>
                      <a:schemeClr val="accent6">
                        <a:lumMod val="20000"/>
                        <a:lumOff val="80000"/>
                      </a:schemeClr>
                    </a:solidFill>
                  </a:tcPr>
                </a:tc>
                <a:tc>
                  <a:txBody>
                    <a:bodyPr/>
                    <a:lstStyle/>
                    <a:p>
                      <a:r>
                        <a:rPr lang="en-GB" sz="1200" dirty="0" smtClean="0"/>
                        <a:t>2012</a:t>
                      </a:r>
                      <a:endParaRPr lang="en-GB" sz="1200" dirty="0"/>
                    </a:p>
                  </a:txBody>
                  <a:tcPr>
                    <a:solidFill>
                      <a:schemeClr val="accent6">
                        <a:lumMod val="20000"/>
                        <a:lumOff val="80000"/>
                      </a:schemeClr>
                    </a:solidFill>
                  </a:tcPr>
                </a:tc>
                <a:tc>
                  <a:txBody>
                    <a:bodyPr/>
                    <a:lstStyle/>
                    <a:p>
                      <a:r>
                        <a:rPr lang="en-GB" sz="1200" dirty="0" smtClean="0"/>
                        <a:t>2013</a:t>
                      </a:r>
                      <a:endParaRPr lang="en-GB" sz="1200" dirty="0"/>
                    </a:p>
                  </a:txBody>
                  <a:tcPr>
                    <a:solidFill>
                      <a:schemeClr val="accent6">
                        <a:lumMod val="20000"/>
                        <a:lumOff val="80000"/>
                      </a:schemeClr>
                    </a:solidFill>
                  </a:tcPr>
                </a:tc>
                <a:tc>
                  <a:txBody>
                    <a:bodyPr/>
                    <a:lstStyle/>
                    <a:p>
                      <a:r>
                        <a:rPr lang="en-GB" sz="1200" dirty="0" smtClean="0"/>
                        <a:t>2014</a:t>
                      </a:r>
                      <a:endParaRPr lang="en-GB" sz="1200" dirty="0"/>
                    </a:p>
                  </a:txBody>
                  <a:tcPr>
                    <a:solidFill>
                      <a:schemeClr val="accent6">
                        <a:lumMod val="20000"/>
                        <a:lumOff val="80000"/>
                      </a:schemeClr>
                    </a:solidFill>
                  </a:tcPr>
                </a:tc>
                <a:tc>
                  <a:txBody>
                    <a:bodyPr/>
                    <a:lstStyle/>
                    <a:p>
                      <a:r>
                        <a:rPr lang="en-GB" sz="1200" dirty="0" smtClean="0"/>
                        <a:t>2015</a:t>
                      </a:r>
                      <a:endParaRPr lang="en-GB" sz="1200" dirty="0"/>
                    </a:p>
                  </a:txBody>
                  <a:tcPr>
                    <a:solidFill>
                      <a:schemeClr val="accent6">
                        <a:lumMod val="20000"/>
                        <a:lumOff val="80000"/>
                      </a:schemeClr>
                    </a:solidFill>
                  </a:tcPr>
                </a:tc>
                <a:extLst>
                  <a:ext uri="{0D108BD9-81ED-4DB2-BD59-A6C34878D82A}">
                    <a16:rowId xmlns="" xmlns:a16="http://schemas.microsoft.com/office/drawing/2014/main" val="3596175646"/>
                  </a:ext>
                </a:extLst>
              </a:tr>
              <a:tr h="597481">
                <a:tc>
                  <a:txBody>
                    <a:bodyPr/>
                    <a:lstStyle/>
                    <a:p>
                      <a:r>
                        <a:rPr lang="en-GB" sz="1200" b="1" dirty="0" smtClean="0"/>
                        <a:t>No. of yellow cards</a:t>
                      </a:r>
                      <a:endParaRPr lang="en-GB" sz="1200" b="1" dirty="0"/>
                    </a:p>
                  </a:txBody>
                  <a:tcPr>
                    <a:solidFill>
                      <a:schemeClr val="accent6">
                        <a:lumMod val="20000"/>
                        <a:lumOff val="80000"/>
                      </a:schemeClr>
                    </a:solidFill>
                  </a:tcPr>
                </a:tc>
                <a:tc>
                  <a:txBody>
                    <a:bodyPr/>
                    <a:lstStyle/>
                    <a:p>
                      <a:r>
                        <a:rPr lang="en-GB" sz="1200" dirty="0" smtClean="0"/>
                        <a:t>6</a:t>
                      </a:r>
                      <a:endParaRPr lang="en-GB" sz="1200" dirty="0"/>
                    </a:p>
                  </a:txBody>
                  <a:tcPr>
                    <a:solidFill>
                      <a:schemeClr val="accent6">
                        <a:lumMod val="20000"/>
                        <a:lumOff val="80000"/>
                      </a:schemeClr>
                    </a:solidFill>
                  </a:tcPr>
                </a:tc>
                <a:tc>
                  <a:txBody>
                    <a:bodyPr/>
                    <a:lstStyle/>
                    <a:p>
                      <a:r>
                        <a:rPr lang="en-GB" sz="1200" dirty="0" smtClean="0"/>
                        <a:t>7</a:t>
                      </a:r>
                      <a:endParaRPr lang="en-GB" sz="1200" dirty="0"/>
                    </a:p>
                  </a:txBody>
                  <a:tcPr>
                    <a:solidFill>
                      <a:schemeClr val="accent6">
                        <a:lumMod val="20000"/>
                        <a:lumOff val="80000"/>
                      </a:schemeClr>
                    </a:solidFill>
                  </a:tcPr>
                </a:tc>
                <a:tc>
                  <a:txBody>
                    <a:bodyPr/>
                    <a:lstStyle/>
                    <a:p>
                      <a:r>
                        <a:rPr lang="en-GB" sz="1200" dirty="0" smtClean="0"/>
                        <a:t>10</a:t>
                      </a:r>
                      <a:endParaRPr lang="en-GB" sz="1200" dirty="0"/>
                    </a:p>
                  </a:txBody>
                  <a:tcPr>
                    <a:solidFill>
                      <a:schemeClr val="accent6">
                        <a:lumMod val="20000"/>
                        <a:lumOff val="80000"/>
                      </a:schemeClr>
                    </a:solidFill>
                  </a:tcPr>
                </a:tc>
                <a:tc>
                  <a:txBody>
                    <a:bodyPr/>
                    <a:lstStyle/>
                    <a:p>
                      <a:r>
                        <a:rPr lang="en-GB" sz="1200" dirty="0" smtClean="0"/>
                        <a:t>11</a:t>
                      </a:r>
                      <a:endParaRPr lang="en-GB" sz="1200" dirty="0"/>
                    </a:p>
                  </a:txBody>
                  <a:tcPr>
                    <a:solidFill>
                      <a:schemeClr val="accent6">
                        <a:lumMod val="20000"/>
                        <a:lumOff val="80000"/>
                      </a:schemeClr>
                    </a:solidFill>
                  </a:tcPr>
                </a:tc>
                <a:tc>
                  <a:txBody>
                    <a:bodyPr/>
                    <a:lstStyle/>
                    <a:p>
                      <a:r>
                        <a:rPr lang="en-GB" sz="1200" dirty="0" smtClean="0"/>
                        <a:t>8</a:t>
                      </a:r>
                      <a:endParaRPr lang="en-GB" sz="1200" dirty="0"/>
                    </a:p>
                  </a:txBody>
                  <a:tcPr>
                    <a:solidFill>
                      <a:schemeClr val="accent6">
                        <a:lumMod val="20000"/>
                        <a:lumOff val="80000"/>
                      </a:schemeClr>
                    </a:solidFill>
                  </a:tcPr>
                </a:tc>
                <a:tc>
                  <a:txBody>
                    <a:bodyPr/>
                    <a:lstStyle/>
                    <a:p>
                      <a:r>
                        <a:rPr lang="en-GB" sz="1200" dirty="0" smtClean="0"/>
                        <a:t>9</a:t>
                      </a:r>
                      <a:endParaRPr lang="en-GB" sz="1200" dirty="0"/>
                    </a:p>
                  </a:txBody>
                  <a:tcPr>
                    <a:solidFill>
                      <a:schemeClr val="accent6">
                        <a:lumMod val="20000"/>
                        <a:lumOff val="80000"/>
                      </a:schemeClr>
                    </a:solidFill>
                  </a:tcPr>
                </a:tc>
                <a:extLst>
                  <a:ext uri="{0D108BD9-81ED-4DB2-BD59-A6C34878D82A}">
                    <a16:rowId xmlns="" xmlns:a16="http://schemas.microsoft.com/office/drawing/2014/main" val="1330321050"/>
                  </a:ext>
                </a:extLst>
              </a:tr>
            </a:tbl>
          </a:graphicData>
        </a:graphic>
      </p:graphicFrame>
      <p:sp>
        <p:nvSpPr>
          <p:cNvPr id="16" name="TextBox 15"/>
          <p:cNvSpPr txBox="1"/>
          <p:nvPr/>
        </p:nvSpPr>
        <p:spPr>
          <a:xfrm>
            <a:off x="664725" y="5308505"/>
            <a:ext cx="3240380" cy="1277273"/>
          </a:xfrm>
          <a:prstGeom prst="rect">
            <a:avLst/>
          </a:prstGeom>
          <a:noFill/>
        </p:spPr>
        <p:txBody>
          <a:bodyPr wrap="square" rtlCol="0">
            <a:spAutoFit/>
          </a:bodyPr>
          <a:lstStyle/>
          <a:p>
            <a:r>
              <a:rPr lang="en-GB" sz="1100" b="1" dirty="0" smtClean="0"/>
              <a:t>Tables </a:t>
            </a:r>
          </a:p>
          <a:p>
            <a:r>
              <a:rPr lang="en-GB" sz="1100" dirty="0" smtClean="0"/>
              <a:t>You need to be able to present data that is given into a table. </a:t>
            </a:r>
          </a:p>
          <a:p>
            <a:endParaRPr lang="en-GB" sz="1100" dirty="0"/>
          </a:p>
          <a:p>
            <a:r>
              <a:rPr lang="en-GB" sz="1100" dirty="0" smtClean="0"/>
              <a:t>Highlight in column one what the data is that you are measuring. In each row you should then present the data you have collected that represents each row.</a:t>
            </a:r>
            <a:endParaRPr lang="en-GB" sz="1100" dirty="0"/>
          </a:p>
        </p:txBody>
      </p:sp>
      <p:graphicFrame>
        <p:nvGraphicFramePr>
          <p:cNvPr id="17" name="Content Placeholder 11"/>
          <p:cNvGraphicFramePr>
            <a:graphicFrameLocks noGrp="1"/>
          </p:cNvGraphicFramePr>
          <p:nvPr>
            <p:ph idx="1"/>
            <p:extLst>
              <p:ext uri="{D42A27DB-BD31-4B8C-83A1-F6EECF244321}">
                <p14:modId xmlns:p14="http://schemas.microsoft.com/office/powerpoint/2010/main" val="3144434498"/>
              </p:ext>
            </p:extLst>
          </p:nvPr>
        </p:nvGraphicFramePr>
        <p:xfrm>
          <a:off x="4506222" y="4349746"/>
          <a:ext cx="4378859" cy="2434536"/>
        </p:xfrm>
        <a:graphic>
          <a:graphicData uri="http://schemas.openxmlformats.org/drawingml/2006/chart">
            <c:chart xmlns:c="http://schemas.openxmlformats.org/drawingml/2006/chart" xmlns:r="http://schemas.openxmlformats.org/officeDocument/2006/relationships" r:id="rId4"/>
          </a:graphicData>
        </a:graphic>
      </p:graphicFrame>
      <p:sp>
        <p:nvSpPr>
          <p:cNvPr id="18" name="Rounded Rectangle 17"/>
          <p:cNvSpPr/>
          <p:nvPr/>
        </p:nvSpPr>
        <p:spPr>
          <a:xfrm>
            <a:off x="9012010" y="4419600"/>
            <a:ext cx="3046641" cy="22948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19" name="TextBox 18"/>
          <p:cNvSpPr txBox="1"/>
          <p:nvPr/>
        </p:nvSpPr>
        <p:spPr>
          <a:xfrm>
            <a:off x="9156165" y="4419600"/>
            <a:ext cx="2896724" cy="2292935"/>
          </a:xfrm>
          <a:prstGeom prst="rect">
            <a:avLst/>
          </a:prstGeom>
          <a:noFill/>
        </p:spPr>
        <p:txBody>
          <a:bodyPr wrap="square" rtlCol="0">
            <a:spAutoFit/>
          </a:bodyPr>
          <a:lstStyle/>
          <a:p>
            <a:r>
              <a:rPr lang="en-GB" sz="1100" b="1" dirty="0" smtClean="0"/>
              <a:t>Analysing graphs </a:t>
            </a:r>
          </a:p>
          <a:p>
            <a:r>
              <a:rPr lang="en-GB" sz="1100" dirty="0" smtClean="0"/>
              <a:t>You need to be able to analyse tables, bar charts, line graphs and pie charts,  and discuss the data that is presented. </a:t>
            </a:r>
          </a:p>
          <a:p>
            <a:endParaRPr lang="en-GB" sz="1100" dirty="0"/>
          </a:p>
          <a:p>
            <a:r>
              <a:rPr lang="en-GB" sz="1100" dirty="0" smtClean="0"/>
              <a:t>E.g. in the graph presented to the left you could discuss how the number of participants increased rapidly from 2006 to 2007, but saw a slight decrease again by 2008. </a:t>
            </a:r>
          </a:p>
          <a:p>
            <a:endParaRPr lang="en-GB" sz="1100" dirty="0"/>
          </a:p>
          <a:p>
            <a:r>
              <a:rPr lang="en-GB" sz="1100" dirty="0" smtClean="0"/>
              <a:t>There has been a slight increase from 2001 with 20 students to 2008 with 28 students participating in sport. </a:t>
            </a:r>
            <a:endParaRPr lang="en-GB" sz="1100" dirty="0"/>
          </a:p>
        </p:txBody>
      </p:sp>
    </p:spTree>
    <p:extLst>
      <p:ext uri="{BB962C8B-B14F-4D97-AF65-F5344CB8AC3E}">
        <p14:creationId xmlns:p14="http://schemas.microsoft.com/office/powerpoint/2010/main" val="46559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201885"/>
            <a:ext cx="10733313" cy="2307771"/>
          </a:xfrm>
        </p:spPr>
        <p:txBody>
          <a:bodyPr>
            <a:normAutofit/>
          </a:bodyPr>
          <a:lstStyle/>
          <a:p>
            <a:r>
              <a:rPr lang="en-GB" dirty="0" smtClean="0">
                <a:latin typeface="Berlin Sans FB" panose="020E0602020502020306" pitchFamily="34" charset="0"/>
              </a:rPr>
              <a:t>Paper 1: </a:t>
            </a:r>
            <a:r>
              <a:rPr lang="en-GB" dirty="0" smtClean="0">
                <a:latin typeface="Berlin Sans FB" panose="020E0602020502020306" pitchFamily="34" charset="0"/>
              </a:rPr>
              <a:t>Fitness and the body systems</a:t>
            </a:r>
            <a:endParaRPr lang="en-GB" dirty="0">
              <a:latin typeface="Berlin Sans FB" panose="020E0602020502020306"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3870" l="0" r="96538">
                        <a14:foregroundMark x1="47692" y1="28352" x2="55000" y2="47510"/>
                        <a14:foregroundMark x1="66538" y1="59387" x2="66154" y2="51341"/>
                      </a14:backgroundRemoval>
                    </a14:imgEffect>
                  </a14:imgLayer>
                </a14:imgProps>
              </a:ext>
            </a:extLst>
          </a:blip>
          <a:stretch>
            <a:fillRect/>
          </a:stretch>
        </p:blipFill>
        <p:spPr>
          <a:xfrm>
            <a:off x="5319032" y="725491"/>
            <a:ext cx="3937907" cy="3953053"/>
          </a:xfrm>
          <a:prstGeom prst="rect">
            <a:avLst/>
          </a:prstGeom>
        </p:spPr>
      </p:pic>
      <p:pic>
        <p:nvPicPr>
          <p:cNvPr id="8" name="Picture 7"/>
          <p:cNvPicPr>
            <a:picLocks noChangeAspect="1"/>
          </p:cNvPicPr>
          <p:nvPr/>
        </p:nvPicPr>
        <p:blipFill>
          <a:blip r:embed="rId4"/>
          <a:stretch>
            <a:fillRect/>
          </a:stretch>
        </p:blipFill>
        <p:spPr>
          <a:xfrm>
            <a:off x="2528869" y="1294565"/>
            <a:ext cx="2842340" cy="2131755"/>
          </a:xfrm>
          <a:prstGeom prst="rect">
            <a:avLst/>
          </a:prstGeom>
        </p:spPr>
      </p:pic>
      <p:pic>
        <p:nvPicPr>
          <p:cNvPr id="6" name="Picture 5"/>
          <p:cNvPicPr/>
          <p:nvPr/>
        </p:nvPicPr>
        <p:blipFill>
          <a:blip r:embed="rId5"/>
          <a:stretch>
            <a:fillRect/>
          </a:stretch>
        </p:blipFill>
        <p:spPr>
          <a:xfrm>
            <a:off x="170837" y="149914"/>
            <a:ext cx="2162460" cy="1144651"/>
          </a:xfrm>
          <a:prstGeom prst="rect">
            <a:avLst/>
          </a:prstGeom>
        </p:spPr>
      </p:pic>
      <p:pic>
        <p:nvPicPr>
          <p:cNvPr id="7" name="Picture 6"/>
          <p:cNvPicPr/>
          <p:nvPr/>
        </p:nvPicPr>
        <p:blipFill>
          <a:blip r:embed="rId5"/>
          <a:stretch>
            <a:fillRect/>
          </a:stretch>
        </p:blipFill>
        <p:spPr>
          <a:xfrm>
            <a:off x="9733937" y="149914"/>
            <a:ext cx="2162460" cy="1144651"/>
          </a:xfrm>
          <a:prstGeom prst="rect">
            <a:avLst/>
          </a:prstGeom>
        </p:spPr>
      </p:pic>
    </p:spTree>
    <p:extLst>
      <p:ext uri="{BB962C8B-B14F-4D97-AF65-F5344CB8AC3E}">
        <p14:creationId xmlns:p14="http://schemas.microsoft.com/office/powerpoint/2010/main" val="41187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10918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SKELETON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ounded Rectangle 5"/>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a:stretch>
            <a:fillRect/>
          </a:stretch>
        </p:blipFill>
        <p:spPr>
          <a:xfrm>
            <a:off x="8439522" y="1603686"/>
            <a:ext cx="3752478" cy="4691743"/>
          </a:xfrm>
          <a:prstGeom prst="rect">
            <a:avLst/>
          </a:prstGeom>
        </p:spPr>
      </p:pic>
      <p:sp>
        <p:nvSpPr>
          <p:cNvPr id="3" name="TextBox 2"/>
          <p:cNvSpPr txBox="1"/>
          <p:nvPr/>
        </p:nvSpPr>
        <p:spPr>
          <a:xfrm>
            <a:off x="9587131" y="1469680"/>
            <a:ext cx="668773" cy="261610"/>
          </a:xfrm>
          <a:prstGeom prst="rect">
            <a:avLst/>
          </a:prstGeom>
          <a:noFill/>
        </p:spPr>
        <p:txBody>
          <a:bodyPr wrap="none" rtlCol="0">
            <a:spAutoFit/>
          </a:bodyPr>
          <a:lstStyle/>
          <a:p>
            <a:r>
              <a:rPr lang="en-GB" sz="1100" dirty="0" smtClean="0"/>
              <a:t>Cranium</a:t>
            </a:r>
            <a:endParaRPr lang="en-GB" sz="1100" dirty="0"/>
          </a:p>
        </p:txBody>
      </p:sp>
      <p:sp>
        <p:nvSpPr>
          <p:cNvPr id="13" name="TextBox 12"/>
          <p:cNvSpPr txBox="1"/>
          <p:nvPr/>
        </p:nvSpPr>
        <p:spPr>
          <a:xfrm>
            <a:off x="10384381" y="2102323"/>
            <a:ext cx="1181734" cy="261610"/>
          </a:xfrm>
          <a:prstGeom prst="rect">
            <a:avLst/>
          </a:prstGeom>
          <a:noFill/>
        </p:spPr>
        <p:txBody>
          <a:bodyPr wrap="none" rtlCol="0">
            <a:spAutoFit/>
          </a:bodyPr>
          <a:lstStyle/>
          <a:p>
            <a:r>
              <a:rPr lang="en-GB" sz="1100" dirty="0" smtClean="0"/>
              <a:t>Vertebral column</a:t>
            </a:r>
            <a:endParaRPr lang="en-GB" sz="1100" dirty="0"/>
          </a:p>
        </p:txBody>
      </p:sp>
      <p:sp>
        <p:nvSpPr>
          <p:cNvPr id="14" name="TextBox 13"/>
          <p:cNvSpPr txBox="1"/>
          <p:nvPr/>
        </p:nvSpPr>
        <p:spPr>
          <a:xfrm>
            <a:off x="10958620" y="2272207"/>
            <a:ext cx="622286" cy="261610"/>
          </a:xfrm>
          <a:prstGeom prst="rect">
            <a:avLst/>
          </a:prstGeom>
          <a:noFill/>
        </p:spPr>
        <p:txBody>
          <a:bodyPr wrap="none" rtlCol="0">
            <a:spAutoFit/>
          </a:bodyPr>
          <a:lstStyle/>
          <a:p>
            <a:r>
              <a:rPr lang="en-GB" sz="1100" dirty="0" smtClean="0"/>
              <a:t>Scapula</a:t>
            </a:r>
            <a:endParaRPr lang="en-GB" sz="1100" dirty="0"/>
          </a:p>
        </p:txBody>
      </p:sp>
      <p:sp>
        <p:nvSpPr>
          <p:cNvPr id="15" name="TextBox 14"/>
          <p:cNvSpPr txBox="1"/>
          <p:nvPr/>
        </p:nvSpPr>
        <p:spPr>
          <a:xfrm>
            <a:off x="10873661" y="2550042"/>
            <a:ext cx="707245" cy="261610"/>
          </a:xfrm>
          <a:prstGeom prst="rect">
            <a:avLst/>
          </a:prstGeom>
          <a:noFill/>
        </p:spPr>
        <p:txBody>
          <a:bodyPr wrap="none" rtlCol="0">
            <a:spAutoFit/>
          </a:bodyPr>
          <a:lstStyle/>
          <a:p>
            <a:r>
              <a:rPr lang="en-GB" sz="1100" dirty="0" smtClean="0"/>
              <a:t>Humerus</a:t>
            </a:r>
            <a:endParaRPr lang="en-GB" sz="1100" dirty="0"/>
          </a:p>
        </p:txBody>
      </p:sp>
      <p:sp>
        <p:nvSpPr>
          <p:cNvPr id="16" name="TextBox 15"/>
          <p:cNvSpPr txBox="1"/>
          <p:nvPr/>
        </p:nvSpPr>
        <p:spPr>
          <a:xfrm>
            <a:off x="10637589" y="2875109"/>
            <a:ext cx="421910" cy="261610"/>
          </a:xfrm>
          <a:prstGeom prst="rect">
            <a:avLst/>
          </a:prstGeom>
          <a:noFill/>
        </p:spPr>
        <p:txBody>
          <a:bodyPr wrap="none" rtlCol="0">
            <a:spAutoFit/>
          </a:bodyPr>
          <a:lstStyle/>
          <a:p>
            <a:r>
              <a:rPr lang="en-GB" sz="1100" dirty="0" smtClean="0"/>
              <a:t>Ribs</a:t>
            </a:r>
            <a:endParaRPr lang="en-GB" sz="1100" dirty="0"/>
          </a:p>
        </p:txBody>
      </p:sp>
      <p:sp>
        <p:nvSpPr>
          <p:cNvPr id="18" name="TextBox 17"/>
          <p:cNvSpPr txBox="1"/>
          <p:nvPr/>
        </p:nvSpPr>
        <p:spPr>
          <a:xfrm>
            <a:off x="8639152" y="2201880"/>
            <a:ext cx="675185" cy="261610"/>
          </a:xfrm>
          <a:prstGeom prst="rect">
            <a:avLst/>
          </a:prstGeom>
          <a:noFill/>
        </p:spPr>
        <p:txBody>
          <a:bodyPr wrap="none" rtlCol="0">
            <a:spAutoFit/>
          </a:bodyPr>
          <a:lstStyle/>
          <a:p>
            <a:r>
              <a:rPr lang="en-GB" sz="1100" dirty="0" smtClean="0"/>
              <a:t>Sternum</a:t>
            </a:r>
            <a:endParaRPr lang="en-GB" sz="1100" dirty="0"/>
          </a:p>
        </p:txBody>
      </p:sp>
      <p:sp>
        <p:nvSpPr>
          <p:cNvPr id="19" name="TextBox 18"/>
          <p:cNvSpPr txBox="1"/>
          <p:nvPr/>
        </p:nvSpPr>
        <p:spPr>
          <a:xfrm>
            <a:off x="8487977" y="3048599"/>
            <a:ext cx="562975" cy="261610"/>
          </a:xfrm>
          <a:prstGeom prst="rect">
            <a:avLst/>
          </a:prstGeom>
          <a:noFill/>
        </p:spPr>
        <p:txBody>
          <a:bodyPr wrap="none" rtlCol="0">
            <a:spAutoFit/>
          </a:bodyPr>
          <a:lstStyle/>
          <a:p>
            <a:r>
              <a:rPr lang="en-GB" sz="1100" dirty="0" smtClean="0"/>
              <a:t>Radius</a:t>
            </a:r>
            <a:endParaRPr lang="en-GB" sz="1100" dirty="0"/>
          </a:p>
        </p:txBody>
      </p:sp>
      <p:sp>
        <p:nvSpPr>
          <p:cNvPr id="20" name="TextBox 19"/>
          <p:cNvSpPr txBox="1"/>
          <p:nvPr/>
        </p:nvSpPr>
        <p:spPr>
          <a:xfrm>
            <a:off x="9219814" y="3277252"/>
            <a:ext cx="447558" cy="261610"/>
          </a:xfrm>
          <a:prstGeom prst="rect">
            <a:avLst/>
          </a:prstGeom>
          <a:noFill/>
        </p:spPr>
        <p:txBody>
          <a:bodyPr wrap="none" rtlCol="0">
            <a:spAutoFit/>
          </a:bodyPr>
          <a:lstStyle/>
          <a:p>
            <a:r>
              <a:rPr lang="en-GB" sz="1100" dirty="0" smtClean="0"/>
              <a:t>Ulna</a:t>
            </a:r>
            <a:endParaRPr lang="en-GB" sz="1100" dirty="0"/>
          </a:p>
        </p:txBody>
      </p:sp>
      <p:sp>
        <p:nvSpPr>
          <p:cNvPr id="21" name="TextBox 20"/>
          <p:cNvSpPr txBox="1"/>
          <p:nvPr/>
        </p:nvSpPr>
        <p:spPr>
          <a:xfrm>
            <a:off x="10618623" y="3312938"/>
            <a:ext cx="510076" cy="261610"/>
          </a:xfrm>
          <a:prstGeom prst="rect">
            <a:avLst/>
          </a:prstGeom>
          <a:noFill/>
        </p:spPr>
        <p:txBody>
          <a:bodyPr wrap="none" rtlCol="0">
            <a:spAutoFit/>
          </a:bodyPr>
          <a:lstStyle/>
          <a:p>
            <a:r>
              <a:rPr lang="en-GB" sz="1100" dirty="0" smtClean="0"/>
              <a:t>Pelvis</a:t>
            </a:r>
            <a:endParaRPr lang="en-GB" sz="1100" dirty="0"/>
          </a:p>
        </p:txBody>
      </p:sp>
      <p:sp>
        <p:nvSpPr>
          <p:cNvPr id="22" name="TextBox 21"/>
          <p:cNvSpPr txBox="1"/>
          <p:nvPr/>
        </p:nvSpPr>
        <p:spPr>
          <a:xfrm>
            <a:off x="9455522" y="4110077"/>
            <a:ext cx="554960" cy="261610"/>
          </a:xfrm>
          <a:prstGeom prst="rect">
            <a:avLst/>
          </a:prstGeom>
          <a:noFill/>
        </p:spPr>
        <p:txBody>
          <a:bodyPr wrap="none" rtlCol="0">
            <a:spAutoFit/>
          </a:bodyPr>
          <a:lstStyle/>
          <a:p>
            <a:r>
              <a:rPr lang="en-GB" sz="1100" dirty="0" smtClean="0"/>
              <a:t>Femur</a:t>
            </a:r>
            <a:endParaRPr lang="en-GB" sz="1100" dirty="0"/>
          </a:p>
        </p:txBody>
      </p:sp>
      <p:sp>
        <p:nvSpPr>
          <p:cNvPr id="23" name="TextBox 22"/>
          <p:cNvSpPr txBox="1"/>
          <p:nvPr/>
        </p:nvSpPr>
        <p:spPr>
          <a:xfrm>
            <a:off x="9921517" y="5310272"/>
            <a:ext cx="458780" cy="261610"/>
          </a:xfrm>
          <a:prstGeom prst="rect">
            <a:avLst/>
          </a:prstGeom>
          <a:noFill/>
        </p:spPr>
        <p:txBody>
          <a:bodyPr wrap="none" rtlCol="0">
            <a:spAutoFit/>
          </a:bodyPr>
          <a:lstStyle/>
          <a:p>
            <a:r>
              <a:rPr lang="en-GB" sz="1100" dirty="0" smtClean="0"/>
              <a:t>Tibia</a:t>
            </a:r>
            <a:endParaRPr lang="en-GB" sz="1100" dirty="0"/>
          </a:p>
        </p:txBody>
      </p:sp>
      <p:sp>
        <p:nvSpPr>
          <p:cNvPr id="24" name="TextBox 23"/>
          <p:cNvSpPr txBox="1"/>
          <p:nvPr/>
        </p:nvSpPr>
        <p:spPr>
          <a:xfrm>
            <a:off x="9348925" y="4745670"/>
            <a:ext cx="572593" cy="261610"/>
          </a:xfrm>
          <a:prstGeom prst="rect">
            <a:avLst/>
          </a:prstGeom>
          <a:noFill/>
        </p:spPr>
        <p:txBody>
          <a:bodyPr wrap="none" rtlCol="0">
            <a:spAutoFit/>
          </a:bodyPr>
          <a:lstStyle/>
          <a:p>
            <a:r>
              <a:rPr lang="en-GB" sz="1100" dirty="0" smtClean="0"/>
              <a:t>Patella</a:t>
            </a:r>
            <a:endParaRPr lang="en-GB" sz="1100" dirty="0"/>
          </a:p>
        </p:txBody>
      </p:sp>
      <p:sp>
        <p:nvSpPr>
          <p:cNvPr id="25" name="TextBox 24"/>
          <p:cNvSpPr txBox="1"/>
          <p:nvPr/>
        </p:nvSpPr>
        <p:spPr>
          <a:xfrm>
            <a:off x="8769464" y="4997007"/>
            <a:ext cx="527709" cy="261610"/>
          </a:xfrm>
          <a:prstGeom prst="rect">
            <a:avLst/>
          </a:prstGeom>
          <a:noFill/>
        </p:spPr>
        <p:txBody>
          <a:bodyPr wrap="none" rtlCol="0">
            <a:spAutoFit/>
          </a:bodyPr>
          <a:lstStyle/>
          <a:p>
            <a:r>
              <a:rPr lang="en-GB" sz="1100" dirty="0" smtClean="0"/>
              <a:t>Fibula</a:t>
            </a:r>
            <a:endParaRPr lang="en-GB" sz="1100" dirty="0"/>
          </a:p>
        </p:txBody>
      </p:sp>
      <p:cxnSp>
        <p:nvCxnSpPr>
          <p:cNvPr id="27" name="Straight Connector 26"/>
          <p:cNvCxnSpPr/>
          <p:nvPr/>
        </p:nvCxnSpPr>
        <p:spPr>
          <a:xfrm>
            <a:off x="9316263" y="2341602"/>
            <a:ext cx="996555" cy="29258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10577352" y="2421339"/>
            <a:ext cx="482147" cy="21138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V="1">
            <a:off x="8974502" y="3225839"/>
            <a:ext cx="124905" cy="7703"/>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endCxn id="20" idx="1"/>
          </p:cNvCxnSpPr>
          <p:nvPr/>
        </p:nvCxnSpPr>
        <p:spPr>
          <a:xfrm>
            <a:off x="9126902" y="3385943"/>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9204139" y="5178605"/>
            <a:ext cx="592800" cy="12125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9910252" y="5359149"/>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0616104" y="3397000"/>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0865708" y="2676776"/>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616104" y="2965968"/>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0380297" y="2250093"/>
            <a:ext cx="92912" cy="22114"/>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0056808" y="1676419"/>
            <a:ext cx="94099" cy="54871"/>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408214" y="1306286"/>
            <a:ext cx="2904957" cy="2292935"/>
          </a:xfrm>
          <a:prstGeom prst="rect">
            <a:avLst/>
          </a:prstGeom>
          <a:noFill/>
        </p:spPr>
        <p:txBody>
          <a:bodyPr wrap="square" rtlCol="0">
            <a:spAutoFit/>
          </a:bodyPr>
          <a:lstStyle/>
          <a:p>
            <a:r>
              <a:rPr lang="en-GB" sz="1100" b="1" dirty="0" smtClean="0"/>
              <a:t>Functions of the skeleton:</a:t>
            </a:r>
          </a:p>
          <a:p>
            <a:endParaRPr lang="en-GB" sz="1100" b="1" dirty="0"/>
          </a:p>
          <a:p>
            <a:r>
              <a:rPr lang="en-GB" sz="1100" u="sng" dirty="0" smtClean="0"/>
              <a:t>Protection – </a:t>
            </a:r>
            <a:r>
              <a:rPr lang="en-GB" sz="1100" dirty="0" smtClean="0"/>
              <a:t>protects vital organs – ribs (heart and lungs) -  cranium (brain)</a:t>
            </a:r>
          </a:p>
          <a:p>
            <a:r>
              <a:rPr lang="en-GB" sz="1100" u="sng" dirty="0" smtClean="0"/>
              <a:t>Support/Structure shape – </a:t>
            </a:r>
            <a:r>
              <a:rPr lang="en-GB" sz="1100" dirty="0" smtClean="0"/>
              <a:t>rigid bone frame that gives us our shape. Supports soft tissues like skin and muscle.</a:t>
            </a:r>
            <a:endParaRPr lang="en-GB" sz="1100" u="sng" dirty="0" smtClean="0"/>
          </a:p>
          <a:p>
            <a:r>
              <a:rPr lang="en-GB" sz="1100" u="sng" dirty="0" smtClean="0"/>
              <a:t>Movement – </a:t>
            </a:r>
            <a:r>
              <a:rPr lang="en-GB" sz="1100" dirty="0" smtClean="0"/>
              <a:t>muscles are attached the bones via tendons . Movement happens at joints</a:t>
            </a:r>
            <a:endParaRPr lang="en-GB" sz="1100" u="sng" dirty="0" smtClean="0"/>
          </a:p>
          <a:p>
            <a:r>
              <a:rPr lang="en-GB" sz="1100" u="sng" dirty="0" smtClean="0"/>
              <a:t>Mineral Storage – </a:t>
            </a:r>
            <a:r>
              <a:rPr lang="en-GB" sz="1100" dirty="0" smtClean="0"/>
              <a:t>bones store minerals calcium and phosphorus. Makes bones string. </a:t>
            </a:r>
            <a:endParaRPr lang="en-GB" sz="1100" u="sng" dirty="0" smtClean="0"/>
          </a:p>
          <a:p>
            <a:r>
              <a:rPr lang="en-GB" sz="1100" u="sng" dirty="0" smtClean="0"/>
              <a:t>Blood cell production –  </a:t>
            </a:r>
            <a:r>
              <a:rPr lang="en-GB" sz="1100" dirty="0" smtClean="0"/>
              <a:t>blood cells produced in the bone marrow of bones.</a:t>
            </a:r>
            <a:endParaRPr lang="en-GB" sz="1100" dirty="0"/>
          </a:p>
        </p:txBody>
      </p:sp>
      <p:sp>
        <p:nvSpPr>
          <p:cNvPr id="45" name="TextBox 44"/>
          <p:cNvSpPr txBox="1"/>
          <p:nvPr/>
        </p:nvSpPr>
        <p:spPr>
          <a:xfrm>
            <a:off x="4609822" y="1217465"/>
            <a:ext cx="2904957" cy="600164"/>
          </a:xfrm>
          <a:prstGeom prst="rect">
            <a:avLst/>
          </a:prstGeom>
          <a:noFill/>
        </p:spPr>
        <p:txBody>
          <a:bodyPr wrap="square" rtlCol="0">
            <a:spAutoFit/>
          </a:bodyPr>
          <a:lstStyle/>
          <a:p>
            <a:r>
              <a:rPr lang="en-GB" sz="1100" b="1" dirty="0" smtClean="0"/>
              <a:t>Structure of </a:t>
            </a:r>
            <a:r>
              <a:rPr lang="en-GB" sz="1100" b="1" dirty="0" smtClean="0"/>
              <a:t>the Vertebral column: </a:t>
            </a:r>
            <a:endParaRPr lang="en-GB" sz="1100" b="1" dirty="0" smtClean="0"/>
          </a:p>
          <a:p>
            <a:endParaRPr lang="en-GB" sz="1100" b="1" dirty="0"/>
          </a:p>
          <a:p>
            <a:endParaRPr lang="en-GB" sz="1100" dirty="0"/>
          </a:p>
        </p:txBody>
      </p:sp>
      <p:sp>
        <p:nvSpPr>
          <p:cNvPr id="46" name="TextBox 45"/>
          <p:cNvSpPr txBox="1"/>
          <p:nvPr/>
        </p:nvSpPr>
        <p:spPr>
          <a:xfrm>
            <a:off x="458665" y="4110077"/>
            <a:ext cx="2904957" cy="2292935"/>
          </a:xfrm>
          <a:prstGeom prst="rect">
            <a:avLst/>
          </a:prstGeom>
          <a:noFill/>
        </p:spPr>
        <p:txBody>
          <a:bodyPr wrap="square" rtlCol="0">
            <a:spAutoFit/>
          </a:bodyPr>
          <a:lstStyle/>
          <a:p>
            <a:r>
              <a:rPr lang="en-GB" sz="1100" b="1" dirty="0" smtClean="0"/>
              <a:t>Types of bone</a:t>
            </a:r>
          </a:p>
          <a:p>
            <a:endParaRPr lang="en-GB" sz="1100" b="1" dirty="0" smtClean="0"/>
          </a:p>
          <a:p>
            <a:r>
              <a:rPr lang="en-GB" sz="1100" u="sng" dirty="0" smtClean="0"/>
              <a:t>Long bone – </a:t>
            </a:r>
            <a:r>
              <a:rPr lang="en-GB" sz="1100" dirty="0" smtClean="0"/>
              <a:t>are strong and are used by muscles to assist movement. E.g. </a:t>
            </a:r>
            <a:r>
              <a:rPr lang="en-GB" sz="1100" dirty="0" err="1" smtClean="0"/>
              <a:t>humerus</a:t>
            </a:r>
            <a:r>
              <a:rPr lang="en-GB" sz="1100" dirty="0" smtClean="0"/>
              <a:t> or femur</a:t>
            </a:r>
          </a:p>
          <a:p>
            <a:endParaRPr lang="en-GB" sz="1100" dirty="0" smtClean="0"/>
          </a:p>
          <a:p>
            <a:r>
              <a:rPr lang="en-GB" sz="1100" u="sng" dirty="0" smtClean="0"/>
              <a:t>Short bones – </a:t>
            </a:r>
            <a:r>
              <a:rPr lang="en-GB" sz="1100" dirty="0" smtClean="0"/>
              <a:t>support the weight of the body – they are weight bearing. E.g. tarsals in the foot</a:t>
            </a:r>
          </a:p>
          <a:p>
            <a:endParaRPr lang="en-GB" sz="1100" dirty="0" smtClean="0"/>
          </a:p>
          <a:p>
            <a:r>
              <a:rPr lang="en-GB" sz="1100" u="sng" dirty="0" smtClean="0"/>
              <a:t>Irregular bones – </a:t>
            </a:r>
            <a:r>
              <a:rPr lang="en-GB" sz="1100" dirty="0" smtClean="0"/>
              <a:t>Suited to protection and muscle </a:t>
            </a:r>
            <a:r>
              <a:rPr lang="en-GB" sz="1100" dirty="0" smtClean="0"/>
              <a:t>attachment (vertebrae of the spine). </a:t>
            </a:r>
            <a:endParaRPr lang="en-GB" sz="1100" dirty="0" smtClean="0"/>
          </a:p>
          <a:p>
            <a:endParaRPr lang="en-GB" sz="1100" dirty="0" smtClean="0"/>
          </a:p>
          <a:p>
            <a:r>
              <a:rPr lang="en-GB" sz="1100" u="sng" dirty="0" smtClean="0"/>
              <a:t>Flat bones – </a:t>
            </a:r>
            <a:r>
              <a:rPr lang="en-GB" sz="1100" dirty="0" smtClean="0"/>
              <a:t>protect vital organs.  E.g. ribs</a:t>
            </a:r>
            <a:endParaRPr lang="en-GB" sz="1100" u="sng" dirty="0"/>
          </a:p>
          <a:p>
            <a:endParaRPr lang="en-GB" sz="1100" dirty="0"/>
          </a:p>
        </p:txBody>
      </p:sp>
      <p:sp>
        <p:nvSpPr>
          <p:cNvPr id="47" name="TextBox 46"/>
          <p:cNvSpPr txBox="1"/>
          <p:nvPr/>
        </p:nvSpPr>
        <p:spPr>
          <a:xfrm>
            <a:off x="4451930" y="4110077"/>
            <a:ext cx="2391994" cy="2462213"/>
          </a:xfrm>
          <a:prstGeom prst="rect">
            <a:avLst/>
          </a:prstGeom>
          <a:noFill/>
        </p:spPr>
        <p:txBody>
          <a:bodyPr wrap="square" rtlCol="0">
            <a:spAutoFit/>
          </a:bodyPr>
          <a:lstStyle/>
          <a:p>
            <a:r>
              <a:rPr lang="en-GB" sz="1100" b="1" dirty="0" smtClean="0"/>
              <a:t>Types of joint</a:t>
            </a:r>
          </a:p>
          <a:p>
            <a:endParaRPr lang="en-GB" sz="1100" b="1" dirty="0"/>
          </a:p>
          <a:p>
            <a:r>
              <a:rPr lang="en-GB" sz="1100" u="sng" dirty="0" smtClean="0"/>
              <a:t>Ball and socket joint </a:t>
            </a:r>
            <a:r>
              <a:rPr lang="en-GB" sz="1100" dirty="0" smtClean="0"/>
              <a:t>– hip and shoulder – allows flexion, extension, abduction, adduction, rotation and circumduction.</a:t>
            </a:r>
          </a:p>
          <a:p>
            <a:endParaRPr lang="en-GB" sz="1100" dirty="0" smtClean="0"/>
          </a:p>
          <a:p>
            <a:r>
              <a:rPr lang="en-GB" sz="1100" u="sng" dirty="0" smtClean="0"/>
              <a:t>Hinge – </a:t>
            </a:r>
            <a:r>
              <a:rPr lang="en-GB" sz="1100" dirty="0" smtClean="0"/>
              <a:t>elbow, knee, ankle – allows flexion and extension. </a:t>
            </a:r>
          </a:p>
          <a:p>
            <a:endParaRPr lang="en-GB" sz="1100" dirty="0" smtClean="0"/>
          </a:p>
          <a:p>
            <a:r>
              <a:rPr lang="en-GB" sz="1100" u="sng" dirty="0" smtClean="0"/>
              <a:t>Pivot joint - </a:t>
            </a:r>
            <a:r>
              <a:rPr lang="en-GB" sz="1100" dirty="0" smtClean="0"/>
              <a:t> neck – allows rotation </a:t>
            </a:r>
          </a:p>
          <a:p>
            <a:endParaRPr lang="en-GB" sz="1100" dirty="0" smtClean="0"/>
          </a:p>
          <a:p>
            <a:r>
              <a:rPr lang="en-GB" sz="1100" u="sng" dirty="0" smtClean="0"/>
              <a:t>Condyloid – </a:t>
            </a:r>
            <a:r>
              <a:rPr lang="en-GB" sz="1100" dirty="0" smtClean="0"/>
              <a:t>Wrist – flexion and extension, abduction and adduction.  </a:t>
            </a:r>
            <a:endParaRPr lang="en-GB" sz="1100" dirty="0"/>
          </a:p>
        </p:txBody>
      </p:sp>
      <p:pic>
        <p:nvPicPr>
          <p:cNvPr id="49" name="Picture 48"/>
          <p:cNvPicPr>
            <a:picLocks noChangeAspect="1"/>
          </p:cNvPicPr>
          <p:nvPr/>
        </p:nvPicPr>
        <p:blipFill>
          <a:blip r:embed="rId3"/>
          <a:stretch>
            <a:fillRect/>
          </a:stretch>
        </p:blipFill>
        <p:spPr>
          <a:xfrm>
            <a:off x="6789009" y="4371687"/>
            <a:ext cx="795909" cy="450100"/>
          </a:xfrm>
          <a:prstGeom prst="rect">
            <a:avLst/>
          </a:prstGeom>
        </p:spPr>
      </p:pic>
      <p:pic>
        <p:nvPicPr>
          <p:cNvPr id="50" name="Picture 49"/>
          <p:cNvPicPr>
            <a:picLocks noChangeAspect="1"/>
          </p:cNvPicPr>
          <p:nvPr/>
        </p:nvPicPr>
        <p:blipFill>
          <a:blip r:embed="rId4"/>
          <a:stretch>
            <a:fillRect/>
          </a:stretch>
        </p:blipFill>
        <p:spPr>
          <a:xfrm>
            <a:off x="6846990" y="5083397"/>
            <a:ext cx="647160" cy="420256"/>
          </a:xfrm>
          <a:prstGeom prst="rect">
            <a:avLst/>
          </a:prstGeom>
        </p:spPr>
      </p:pic>
      <p:pic>
        <p:nvPicPr>
          <p:cNvPr id="51" name="Picture 50"/>
          <p:cNvPicPr>
            <a:picLocks noChangeAspect="1"/>
          </p:cNvPicPr>
          <p:nvPr/>
        </p:nvPicPr>
        <p:blipFill>
          <a:blip r:embed="rId5"/>
          <a:stretch>
            <a:fillRect/>
          </a:stretch>
        </p:blipFill>
        <p:spPr>
          <a:xfrm>
            <a:off x="6843923" y="5594569"/>
            <a:ext cx="686079" cy="514559"/>
          </a:xfrm>
          <a:prstGeom prst="rect">
            <a:avLst/>
          </a:prstGeom>
        </p:spPr>
      </p:pic>
      <p:sp>
        <p:nvSpPr>
          <p:cNvPr id="57" name="Rectangle 56"/>
          <p:cNvSpPr/>
          <p:nvPr/>
        </p:nvSpPr>
        <p:spPr>
          <a:xfrm>
            <a:off x="4816699" y="3136719"/>
            <a:ext cx="1010991" cy="14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757878" y="2965968"/>
            <a:ext cx="941024" cy="17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6483159" y="1689912"/>
            <a:ext cx="1010991" cy="14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665074" y="1859829"/>
            <a:ext cx="1010991" cy="14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6744879" y="1988131"/>
            <a:ext cx="1010991" cy="14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6525735" y="3176776"/>
            <a:ext cx="1010991" cy="15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4816129" y="2762057"/>
            <a:ext cx="663097" cy="573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9822" y="1469680"/>
            <a:ext cx="2975096" cy="1384995"/>
          </a:xfrm>
          <a:prstGeom prst="rect">
            <a:avLst/>
          </a:prstGeom>
          <a:noFill/>
        </p:spPr>
        <p:txBody>
          <a:bodyPr wrap="square" rtlCol="0">
            <a:spAutoFit/>
          </a:bodyPr>
          <a:lstStyle/>
          <a:p>
            <a:r>
              <a:rPr lang="en-GB" sz="1400" dirty="0" smtClean="0"/>
              <a:t>                 Number of vertebrae: </a:t>
            </a:r>
          </a:p>
          <a:p>
            <a:r>
              <a:rPr lang="en-GB" sz="1400" dirty="0" smtClean="0"/>
              <a:t>Cervical - 	7</a:t>
            </a:r>
          </a:p>
          <a:p>
            <a:r>
              <a:rPr lang="en-GB" sz="1400" dirty="0" smtClean="0"/>
              <a:t>Thoracic - 	12</a:t>
            </a:r>
          </a:p>
          <a:p>
            <a:r>
              <a:rPr lang="en-GB" sz="1400" dirty="0" smtClean="0"/>
              <a:t>Lumbar - 	5</a:t>
            </a:r>
          </a:p>
          <a:p>
            <a:r>
              <a:rPr lang="en-GB" sz="1400" dirty="0" smtClean="0"/>
              <a:t>Sacrum - 	5</a:t>
            </a:r>
          </a:p>
          <a:p>
            <a:r>
              <a:rPr lang="en-GB" sz="1400" dirty="0" smtClean="0"/>
              <a:t>Coccyx  - 	4</a:t>
            </a:r>
            <a:endParaRPr lang="en-GB" sz="1400" dirty="0"/>
          </a:p>
        </p:txBody>
      </p:sp>
    </p:spTree>
    <p:extLst>
      <p:ext uri="{BB962C8B-B14F-4D97-AF65-F5344CB8AC3E}">
        <p14:creationId xmlns:p14="http://schemas.microsoft.com/office/powerpoint/2010/main" val="188091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0912" y="3997841"/>
            <a:ext cx="5885014" cy="2888907"/>
            <a:chOff x="304143" y="923330"/>
            <a:chExt cx="5885014" cy="2888907"/>
          </a:xfrm>
        </p:grpSpPr>
        <p:grpSp>
          <p:nvGrpSpPr>
            <p:cNvPr id="30" name="Group 29"/>
            <p:cNvGrpSpPr/>
            <p:nvPr/>
          </p:nvGrpSpPr>
          <p:grpSpPr>
            <a:xfrm>
              <a:off x="304143" y="923330"/>
              <a:ext cx="5885014" cy="2888907"/>
              <a:chOff x="285147" y="923330"/>
              <a:chExt cx="5885014" cy="2888907"/>
            </a:xfrm>
          </p:grpSpPr>
          <p:grpSp>
            <p:nvGrpSpPr>
              <p:cNvPr id="29" name="Group 28"/>
              <p:cNvGrpSpPr/>
              <p:nvPr/>
            </p:nvGrpSpPr>
            <p:grpSpPr>
              <a:xfrm>
                <a:off x="514009" y="923330"/>
                <a:ext cx="5656152" cy="2888907"/>
                <a:chOff x="779256" y="923330"/>
                <a:chExt cx="5656152" cy="2888907"/>
              </a:xfrm>
            </p:grpSpPr>
            <p:pic>
              <p:nvPicPr>
                <p:cNvPr id="2" name="Picture 1"/>
                <p:cNvPicPr>
                  <a:picLocks noChangeAspect="1"/>
                </p:cNvPicPr>
                <p:nvPr/>
              </p:nvPicPr>
              <p:blipFill>
                <a:blip r:embed="rId2"/>
                <a:stretch>
                  <a:fillRect/>
                </a:stretch>
              </p:blipFill>
              <p:spPr>
                <a:xfrm>
                  <a:off x="1058991" y="923330"/>
                  <a:ext cx="5145866" cy="2888907"/>
                </a:xfrm>
                <a:prstGeom prst="rect">
                  <a:avLst/>
                </a:prstGeom>
              </p:spPr>
            </p:pic>
            <p:grpSp>
              <p:nvGrpSpPr>
                <p:cNvPr id="28" name="Group 27"/>
                <p:cNvGrpSpPr/>
                <p:nvPr/>
              </p:nvGrpSpPr>
              <p:grpSpPr>
                <a:xfrm>
                  <a:off x="779256" y="1072630"/>
                  <a:ext cx="5656152" cy="2246704"/>
                  <a:chOff x="779256" y="1072630"/>
                  <a:chExt cx="5656152" cy="2246704"/>
                </a:xfrm>
              </p:grpSpPr>
              <p:sp>
                <p:nvSpPr>
                  <p:cNvPr id="12" name="Rectangle 11"/>
                  <p:cNvSpPr/>
                  <p:nvPr/>
                </p:nvSpPr>
                <p:spPr>
                  <a:xfrm>
                    <a:off x="4288360" y="1072630"/>
                    <a:ext cx="1359243" cy="37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507065" y="2106316"/>
                    <a:ext cx="1359243" cy="171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44994" y="2043439"/>
                    <a:ext cx="1690414" cy="324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83427" y="2341135"/>
                    <a:ext cx="990199" cy="202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240808" y="1247675"/>
                    <a:ext cx="317041" cy="15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a:off x="1909280" y="3239146"/>
                    <a:ext cx="663055" cy="30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779256" y="3158958"/>
                    <a:ext cx="1174531" cy="1603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b="1" dirty="0" smtClean="0"/>
                      <a:t>Tibialis Anterior</a:t>
                    </a:r>
                    <a:endParaRPr lang="en-GB" sz="1000" b="1" dirty="0"/>
                  </a:p>
                </p:txBody>
              </p:sp>
              <p:cxnSp>
                <p:nvCxnSpPr>
                  <p:cNvPr id="23" name="Straight Arrow Connector 22"/>
                  <p:cNvCxnSpPr/>
                  <p:nvPr/>
                </p:nvCxnSpPr>
                <p:spPr>
                  <a:xfrm>
                    <a:off x="2049146" y="2341135"/>
                    <a:ext cx="508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17" name="Rectangle 16"/>
              <p:cNvSpPr/>
              <p:nvPr/>
            </p:nvSpPr>
            <p:spPr>
              <a:xfrm>
                <a:off x="750784" y="1930531"/>
                <a:ext cx="1224777" cy="155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ABDOMINALS</a:t>
                </a:r>
                <a:r>
                  <a:rPr lang="en-GB" sz="1000" dirty="0" smtClean="0">
                    <a:solidFill>
                      <a:schemeClr val="tx1"/>
                    </a:solidFill>
                  </a:rPr>
                  <a:t> </a:t>
                </a:r>
                <a:endParaRPr lang="en-GB" sz="1000" dirty="0">
                  <a:solidFill>
                    <a:schemeClr val="tx1"/>
                  </a:solidFill>
                </a:endParaRPr>
              </a:p>
            </p:txBody>
          </p:sp>
          <p:sp>
            <p:nvSpPr>
              <p:cNvPr id="18" name="Rectangle 17"/>
              <p:cNvSpPr/>
              <p:nvPr/>
            </p:nvSpPr>
            <p:spPr>
              <a:xfrm>
                <a:off x="285147" y="2059633"/>
                <a:ext cx="16904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891549" y="2263459"/>
              <a:ext cx="1095816" cy="148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HIP FLEXORS</a:t>
              </a:r>
              <a:r>
                <a:rPr lang="en-GB" sz="1000" dirty="0" smtClean="0">
                  <a:solidFill>
                    <a:schemeClr val="tx1"/>
                  </a:solidFill>
                </a:rPr>
                <a:t> </a:t>
              </a:r>
              <a:endParaRPr lang="en-GB" sz="1000" dirty="0">
                <a:solidFill>
                  <a:schemeClr val="tx1"/>
                </a:solidFill>
              </a:endParaRPr>
            </a:p>
          </p:txBody>
        </p:sp>
      </p:grpSp>
      <p:sp>
        <p:nvSpPr>
          <p:cNvPr id="4" name="Rectangle 3"/>
          <p:cNvSpPr/>
          <p:nvPr/>
        </p:nvSpPr>
        <p:spPr>
          <a:xfrm>
            <a:off x="1478064" y="19555"/>
            <a:ext cx="2888611"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MUSCLES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ounded Rectangle 5"/>
          <p:cNvSpPr/>
          <p:nvPr/>
        </p:nvSpPr>
        <p:spPr>
          <a:xfrm>
            <a:off x="3115824" y="1124281"/>
            <a:ext cx="2631314" cy="272471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127419" y="4026399"/>
            <a:ext cx="1690414" cy="324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155037" y="1124281"/>
            <a:ext cx="2733574" cy="2721428"/>
            <a:chOff x="333730" y="3949558"/>
            <a:chExt cx="3439886" cy="27214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023" y="5579862"/>
              <a:ext cx="1474285" cy="958285"/>
            </a:xfrm>
            <a:prstGeom prst="rect">
              <a:avLst/>
            </a:prstGeom>
          </p:spPr>
        </p:pic>
        <p:sp>
          <p:nvSpPr>
            <p:cNvPr id="8" name="Rounded Rectangle 7"/>
            <p:cNvSpPr/>
            <p:nvPr/>
          </p:nvSpPr>
          <p:spPr>
            <a:xfrm>
              <a:off x="33373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34886" y="4119710"/>
              <a:ext cx="2904957" cy="1446550"/>
            </a:xfrm>
            <a:prstGeom prst="rect">
              <a:avLst/>
            </a:prstGeom>
            <a:noFill/>
          </p:spPr>
          <p:txBody>
            <a:bodyPr wrap="square" rtlCol="0">
              <a:spAutoFit/>
            </a:bodyPr>
            <a:lstStyle/>
            <a:p>
              <a:r>
                <a:rPr lang="en-GB" sz="1100" b="1" dirty="0" smtClean="0"/>
                <a:t>Connective tissue</a:t>
              </a:r>
            </a:p>
            <a:p>
              <a:endParaRPr lang="en-GB" sz="1100" b="1" dirty="0"/>
            </a:p>
            <a:p>
              <a:r>
                <a:rPr lang="en-GB" sz="1100" u="sng" dirty="0" smtClean="0"/>
                <a:t>Ligaments </a:t>
              </a:r>
              <a:r>
                <a:rPr lang="en-GB" sz="1100" u="sng" dirty="0"/>
                <a:t> </a:t>
              </a:r>
              <a:r>
                <a:rPr lang="en-GB" sz="1100" u="sng" dirty="0" smtClean="0"/>
                <a:t>- </a:t>
              </a:r>
              <a:r>
                <a:rPr lang="en-GB" sz="1100" dirty="0" smtClean="0"/>
                <a:t> </a:t>
              </a:r>
              <a:r>
                <a:rPr lang="en-GB" sz="1100" dirty="0" smtClean="0"/>
                <a:t>Attach </a:t>
              </a:r>
              <a:r>
                <a:rPr lang="en-GB" sz="1100" dirty="0" smtClean="0"/>
                <a:t>bone to bone at a joint. They help to stabilise the joint. </a:t>
              </a:r>
            </a:p>
            <a:p>
              <a:endParaRPr lang="en-GB" sz="1100" u="sng" dirty="0" smtClean="0"/>
            </a:p>
            <a:p>
              <a:r>
                <a:rPr lang="en-GB" sz="1100" u="sng" dirty="0" smtClean="0"/>
                <a:t>Tendons – </a:t>
              </a:r>
              <a:r>
                <a:rPr lang="en-GB" sz="1100" dirty="0" smtClean="0"/>
                <a:t>Attach muscle to bone. They help create movement. </a:t>
              </a:r>
              <a:endParaRPr lang="en-GB" sz="1100" u="sng" dirty="0" smtClean="0"/>
            </a:p>
          </p:txBody>
        </p:sp>
      </p:grpSp>
      <p:graphicFrame>
        <p:nvGraphicFramePr>
          <p:cNvPr id="25" name="Table 24"/>
          <p:cNvGraphicFramePr>
            <a:graphicFrameLocks noGrp="1"/>
          </p:cNvGraphicFramePr>
          <p:nvPr>
            <p:extLst>
              <p:ext uri="{D42A27DB-BD31-4B8C-83A1-F6EECF244321}">
                <p14:modId xmlns:p14="http://schemas.microsoft.com/office/powerpoint/2010/main" val="807712071"/>
              </p:ext>
            </p:extLst>
          </p:nvPr>
        </p:nvGraphicFramePr>
        <p:xfrm>
          <a:off x="6163857" y="184573"/>
          <a:ext cx="5928395" cy="6523820"/>
        </p:xfrm>
        <a:graphic>
          <a:graphicData uri="http://schemas.openxmlformats.org/drawingml/2006/table">
            <a:tbl>
              <a:tblPr firstRow="1" bandRow="1">
                <a:tableStyleId>{BDBED569-4797-4DF1-A0F4-6AAB3CD982D8}</a:tableStyleId>
              </a:tblPr>
              <a:tblGrid>
                <a:gridCol w="692623">
                  <a:extLst>
                    <a:ext uri="{9D8B030D-6E8A-4147-A177-3AD203B41FA5}">
                      <a16:colId xmlns="" xmlns:a16="http://schemas.microsoft.com/office/drawing/2014/main" val="2973021213"/>
                    </a:ext>
                  </a:extLst>
                </a:gridCol>
                <a:gridCol w="767195">
                  <a:extLst>
                    <a:ext uri="{9D8B030D-6E8A-4147-A177-3AD203B41FA5}">
                      <a16:colId xmlns="" xmlns:a16="http://schemas.microsoft.com/office/drawing/2014/main" val="1866446932"/>
                    </a:ext>
                  </a:extLst>
                </a:gridCol>
                <a:gridCol w="996008">
                  <a:extLst>
                    <a:ext uri="{9D8B030D-6E8A-4147-A177-3AD203B41FA5}">
                      <a16:colId xmlns="" xmlns:a16="http://schemas.microsoft.com/office/drawing/2014/main" val="3296212801"/>
                    </a:ext>
                  </a:extLst>
                </a:gridCol>
                <a:gridCol w="888331">
                  <a:extLst>
                    <a:ext uri="{9D8B030D-6E8A-4147-A177-3AD203B41FA5}">
                      <a16:colId xmlns="" xmlns:a16="http://schemas.microsoft.com/office/drawing/2014/main" val="3206507314"/>
                    </a:ext>
                  </a:extLst>
                </a:gridCol>
                <a:gridCol w="996008">
                  <a:extLst>
                    <a:ext uri="{9D8B030D-6E8A-4147-A177-3AD203B41FA5}">
                      <a16:colId xmlns="" xmlns:a16="http://schemas.microsoft.com/office/drawing/2014/main" val="2642104129"/>
                    </a:ext>
                  </a:extLst>
                </a:gridCol>
                <a:gridCol w="847955">
                  <a:extLst>
                    <a:ext uri="{9D8B030D-6E8A-4147-A177-3AD203B41FA5}">
                      <a16:colId xmlns="" xmlns:a16="http://schemas.microsoft.com/office/drawing/2014/main" val="116302681"/>
                    </a:ext>
                  </a:extLst>
                </a:gridCol>
                <a:gridCol w="740275">
                  <a:extLst>
                    <a:ext uri="{9D8B030D-6E8A-4147-A177-3AD203B41FA5}">
                      <a16:colId xmlns="" xmlns:a16="http://schemas.microsoft.com/office/drawing/2014/main" val="3866362558"/>
                    </a:ext>
                  </a:extLst>
                </a:gridCol>
              </a:tblGrid>
              <a:tr h="543235">
                <a:tc>
                  <a:txBody>
                    <a:bodyPr/>
                    <a:lstStyle/>
                    <a:p>
                      <a:r>
                        <a:rPr lang="en-GB" sz="1000" dirty="0" smtClean="0"/>
                        <a:t>Joint</a:t>
                      </a:r>
                      <a:endParaRPr lang="en-GB" sz="1000" dirty="0"/>
                    </a:p>
                  </a:txBody>
                  <a:tcPr/>
                </a:tc>
                <a:tc>
                  <a:txBody>
                    <a:bodyPr/>
                    <a:lstStyle/>
                    <a:p>
                      <a:r>
                        <a:rPr lang="en-GB" sz="1000" dirty="0" smtClean="0"/>
                        <a:t>Movement</a:t>
                      </a:r>
                      <a:endParaRPr lang="en-GB" sz="1000" dirty="0"/>
                    </a:p>
                  </a:txBody>
                  <a:tcPr/>
                </a:tc>
                <a:tc>
                  <a:txBody>
                    <a:bodyPr/>
                    <a:lstStyle/>
                    <a:p>
                      <a:r>
                        <a:rPr lang="en-GB" sz="1000" dirty="0" smtClean="0"/>
                        <a:t>Agonist (one that</a:t>
                      </a:r>
                      <a:r>
                        <a:rPr lang="en-GB" sz="1000" baseline="0" dirty="0" smtClean="0"/>
                        <a:t> starts movement) </a:t>
                      </a:r>
                      <a:endParaRPr lang="en-GB" sz="1000" dirty="0"/>
                    </a:p>
                  </a:txBody>
                  <a:tcPr/>
                </a:tc>
                <a:tc>
                  <a:txBody>
                    <a:bodyPr/>
                    <a:lstStyle/>
                    <a:p>
                      <a:r>
                        <a:rPr lang="en-GB" sz="1000" dirty="0" smtClean="0"/>
                        <a:t>Type of contraction</a:t>
                      </a:r>
                      <a:endParaRPr lang="en-GB" sz="1000" dirty="0"/>
                    </a:p>
                  </a:txBody>
                  <a:tcPr/>
                </a:tc>
                <a:tc>
                  <a:txBody>
                    <a:bodyPr/>
                    <a:lstStyle/>
                    <a:p>
                      <a:r>
                        <a:rPr lang="en-GB" sz="1000" dirty="0" smtClean="0"/>
                        <a:t>Antagonist</a:t>
                      </a:r>
                      <a:endParaRPr lang="en-GB" sz="1000" dirty="0"/>
                    </a:p>
                  </a:txBody>
                  <a:tcPr/>
                </a:tc>
                <a:tc>
                  <a:txBody>
                    <a:bodyPr/>
                    <a:lstStyle/>
                    <a:p>
                      <a:r>
                        <a:rPr lang="en-GB" sz="1000" dirty="0" smtClean="0"/>
                        <a:t>Type of contraction</a:t>
                      </a:r>
                      <a:endParaRPr lang="en-GB" sz="1000" dirty="0"/>
                    </a:p>
                  </a:txBody>
                  <a:tcPr/>
                </a:tc>
                <a:tc>
                  <a:txBody>
                    <a:bodyPr/>
                    <a:lstStyle/>
                    <a:p>
                      <a:r>
                        <a:rPr lang="en-GB" sz="1000" dirty="0" smtClean="0"/>
                        <a:t>Bones</a:t>
                      </a:r>
                      <a:endParaRPr lang="en-GB" sz="1000" dirty="0"/>
                    </a:p>
                  </a:txBody>
                  <a:tcPr/>
                </a:tc>
                <a:extLst>
                  <a:ext uri="{0D108BD9-81ED-4DB2-BD59-A6C34878D82A}">
                    <a16:rowId xmlns="" xmlns:a16="http://schemas.microsoft.com/office/drawing/2014/main" val="3214234813"/>
                  </a:ext>
                </a:extLst>
              </a:tr>
              <a:tr h="282978">
                <a:tc rowSpan="2">
                  <a:txBody>
                    <a:bodyPr/>
                    <a:lstStyle/>
                    <a:p>
                      <a:r>
                        <a:rPr lang="en-GB" sz="1000" dirty="0" smtClean="0"/>
                        <a:t>Elbow</a:t>
                      </a:r>
                      <a:endParaRPr lang="en-GB" sz="1000" dirty="0"/>
                    </a:p>
                  </a:txBody>
                  <a:tcPr/>
                </a:tc>
                <a:tc>
                  <a:txBody>
                    <a:bodyPr/>
                    <a:lstStyle/>
                    <a:p>
                      <a:r>
                        <a:rPr lang="en-GB" sz="1000" dirty="0" smtClean="0"/>
                        <a:t>Flexion</a:t>
                      </a:r>
                      <a:endParaRPr lang="en-GB" sz="1000" dirty="0"/>
                    </a:p>
                  </a:txBody>
                  <a:tcPr/>
                </a:tc>
                <a:tc>
                  <a:txBody>
                    <a:bodyPr/>
                    <a:lstStyle/>
                    <a:p>
                      <a:r>
                        <a:rPr lang="en-GB" sz="1000" dirty="0" smtClean="0"/>
                        <a:t>Bicep</a:t>
                      </a:r>
                      <a:endParaRPr lang="en-GB" sz="1000" dirty="0"/>
                    </a:p>
                  </a:txBody>
                  <a:tcPr/>
                </a:tc>
                <a:tc rowSpan="14">
                  <a:txBody>
                    <a:bodyPr/>
                    <a:lstStyle/>
                    <a:p>
                      <a:pPr algn="ctr"/>
                      <a:r>
                        <a:rPr lang="en-GB" sz="1000" dirty="0" smtClean="0"/>
                        <a:t>Concentric</a:t>
                      </a:r>
                      <a:r>
                        <a:rPr lang="en-GB" sz="1000" baseline="0" dirty="0" smtClean="0"/>
                        <a:t> contraction</a:t>
                      </a:r>
                      <a:endParaRPr lang="en-GB" sz="1000" dirty="0"/>
                    </a:p>
                  </a:txBody>
                  <a:tcPr vert="vert270" anchor="ctr"/>
                </a:tc>
                <a:tc>
                  <a:txBody>
                    <a:bodyPr/>
                    <a:lstStyle/>
                    <a:p>
                      <a:r>
                        <a:rPr lang="en-GB" sz="1000" dirty="0" err="1" smtClean="0"/>
                        <a:t>Tricep</a:t>
                      </a:r>
                      <a:endParaRPr lang="en-GB" sz="1000" dirty="0"/>
                    </a:p>
                  </a:txBody>
                  <a:tcPr/>
                </a:tc>
                <a:tc rowSpan="14">
                  <a:txBody>
                    <a:bodyPr/>
                    <a:lstStyle/>
                    <a:p>
                      <a:r>
                        <a:rPr lang="en-GB" sz="1000" dirty="0" smtClean="0"/>
                        <a:t>Eccentric</a:t>
                      </a:r>
                      <a:r>
                        <a:rPr lang="en-GB" sz="1000" baseline="0" dirty="0" smtClean="0"/>
                        <a:t> contraction</a:t>
                      </a:r>
                      <a:endParaRPr lang="en-GB" sz="1000" dirty="0"/>
                    </a:p>
                  </a:txBody>
                  <a:tcPr vert="vert270" anchor="ctr" anchorCtr="1"/>
                </a:tc>
                <a:tc rowSpan="2">
                  <a:txBody>
                    <a:bodyPr/>
                    <a:lstStyle/>
                    <a:p>
                      <a:r>
                        <a:rPr lang="en-GB" sz="1000" dirty="0" smtClean="0"/>
                        <a:t>Radius, ulna and </a:t>
                      </a:r>
                      <a:r>
                        <a:rPr lang="en-GB" sz="1000" dirty="0" err="1" smtClean="0"/>
                        <a:t>humerus</a:t>
                      </a:r>
                      <a:endParaRPr lang="en-GB" sz="1000" dirty="0"/>
                    </a:p>
                  </a:txBody>
                  <a:tcPr/>
                </a:tc>
                <a:extLst>
                  <a:ext uri="{0D108BD9-81ED-4DB2-BD59-A6C34878D82A}">
                    <a16:rowId xmlns="" xmlns:a16="http://schemas.microsoft.com/office/drawing/2014/main" val="58527089"/>
                  </a:ext>
                </a:extLst>
              </a:tr>
              <a:tr h="282978">
                <a:tc vMerge="1">
                  <a:txBody>
                    <a:bodyPr/>
                    <a:lstStyle/>
                    <a:p>
                      <a:endParaRPr lang="en-GB" sz="1050" dirty="0"/>
                    </a:p>
                  </a:txBody>
                  <a:tcPr/>
                </a:tc>
                <a:tc>
                  <a:txBody>
                    <a:bodyPr/>
                    <a:lstStyle/>
                    <a:p>
                      <a:r>
                        <a:rPr lang="en-GB" sz="1000" dirty="0" smtClean="0"/>
                        <a:t>Extension </a:t>
                      </a:r>
                      <a:endParaRPr lang="en-GB" sz="1000" dirty="0"/>
                    </a:p>
                  </a:txBody>
                  <a:tcPr/>
                </a:tc>
                <a:tc>
                  <a:txBody>
                    <a:bodyPr/>
                    <a:lstStyle/>
                    <a:p>
                      <a:r>
                        <a:rPr lang="en-GB" sz="1000" dirty="0" err="1" smtClean="0"/>
                        <a:t>Tricep</a:t>
                      </a:r>
                      <a:endParaRPr lang="en-GB" sz="1000" dirty="0"/>
                    </a:p>
                  </a:txBody>
                  <a:tcPr/>
                </a:tc>
                <a:tc vMerge="1">
                  <a:txBody>
                    <a:bodyPr/>
                    <a:lstStyle/>
                    <a:p>
                      <a:endParaRPr lang="en-GB" sz="1050" dirty="0"/>
                    </a:p>
                  </a:txBody>
                  <a:tcPr/>
                </a:tc>
                <a:tc>
                  <a:txBody>
                    <a:bodyPr/>
                    <a:lstStyle/>
                    <a:p>
                      <a:r>
                        <a:rPr lang="en-GB" sz="1000" dirty="0" smtClean="0"/>
                        <a:t>Bicep</a:t>
                      </a:r>
                      <a:endParaRPr lang="en-GB" sz="1000" dirty="0"/>
                    </a:p>
                  </a:txBody>
                  <a:tcPr/>
                </a:tc>
                <a:tc vMerge="1">
                  <a:txBody>
                    <a:bodyPr/>
                    <a:lstStyle/>
                    <a:p>
                      <a:endParaRPr lang="en-GB" sz="105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extLst>
                  <a:ext uri="{0D108BD9-81ED-4DB2-BD59-A6C34878D82A}">
                    <a16:rowId xmlns="" xmlns:a16="http://schemas.microsoft.com/office/drawing/2014/main" val="1130663781"/>
                  </a:ext>
                </a:extLst>
              </a:tr>
              <a:tr h="282978">
                <a:tc rowSpan="2">
                  <a:txBody>
                    <a:bodyPr/>
                    <a:lstStyle/>
                    <a:p>
                      <a:r>
                        <a:rPr lang="en-GB" sz="1000" dirty="0" smtClean="0"/>
                        <a:t>Knee</a:t>
                      </a:r>
                      <a:endParaRPr lang="en-GB" sz="1000" dirty="0"/>
                    </a:p>
                  </a:txBody>
                  <a:tcPr/>
                </a:tc>
                <a:tc>
                  <a:txBody>
                    <a:bodyPr/>
                    <a:lstStyle/>
                    <a:p>
                      <a:r>
                        <a:rPr lang="en-GB" sz="1000" dirty="0" smtClean="0"/>
                        <a:t>Flexion</a:t>
                      </a:r>
                      <a:endParaRPr lang="en-GB" sz="1000" dirty="0"/>
                    </a:p>
                  </a:txBody>
                  <a:tcPr/>
                </a:tc>
                <a:tc>
                  <a:txBody>
                    <a:bodyPr/>
                    <a:lstStyle/>
                    <a:p>
                      <a:r>
                        <a:rPr lang="en-GB" sz="1000" dirty="0" smtClean="0"/>
                        <a:t>Hamstring</a:t>
                      </a:r>
                      <a:endParaRPr lang="en-GB" sz="1000" dirty="0"/>
                    </a:p>
                  </a:txBody>
                  <a:tcPr/>
                </a:tc>
                <a:tc vMerge="1">
                  <a:txBody>
                    <a:bodyPr/>
                    <a:lstStyle/>
                    <a:p>
                      <a:endParaRPr lang="en-GB" sz="1050" dirty="0"/>
                    </a:p>
                  </a:txBody>
                  <a:tcPr/>
                </a:tc>
                <a:tc>
                  <a:txBody>
                    <a:bodyPr/>
                    <a:lstStyle/>
                    <a:p>
                      <a:r>
                        <a:rPr lang="en-GB" sz="1000" dirty="0" smtClean="0"/>
                        <a:t>Quadriceps</a:t>
                      </a:r>
                      <a:endParaRPr lang="en-GB" sz="1000" dirty="0"/>
                    </a:p>
                  </a:txBody>
                  <a:tcPr/>
                </a:tc>
                <a:tc vMerge="1">
                  <a:txBody>
                    <a:bodyPr/>
                    <a:lstStyle/>
                    <a:p>
                      <a:endParaRPr lang="en-GB" sz="1050" dirty="0"/>
                    </a:p>
                  </a:txBody>
                  <a:tcPr/>
                </a:tc>
                <a:tc rowSpan="2">
                  <a:txBody>
                    <a:bodyPr/>
                    <a:lstStyle/>
                    <a:p>
                      <a:r>
                        <a:rPr lang="en-GB" sz="1000" dirty="0" smtClean="0"/>
                        <a:t>Tibia, Fibula  and Femur</a:t>
                      </a:r>
                      <a:endParaRPr lang="en-GB" sz="1000" dirty="0"/>
                    </a:p>
                    <a:p>
                      <a:endParaRPr lang="en-GB" sz="1000" dirty="0"/>
                    </a:p>
                  </a:txBody>
                  <a:tcPr/>
                </a:tc>
                <a:extLst>
                  <a:ext uri="{0D108BD9-81ED-4DB2-BD59-A6C34878D82A}">
                    <a16:rowId xmlns="" xmlns:a16="http://schemas.microsoft.com/office/drawing/2014/main" val="3086419077"/>
                  </a:ext>
                </a:extLst>
              </a:tr>
              <a:tr h="564468">
                <a:tc vMerge="1">
                  <a:txBody>
                    <a:bodyPr/>
                    <a:lstStyle/>
                    <a:p>
                      <a:endParaRPr lang="en-GB" sz="1050" dirty="0"/>
                    </a:p>
                  </a:txBody>
                  <a:tcPr/>
                </a:tc>
                <a:tc>
                  <a:txBody>
                    <a:bodyPr/>
                    <a:lstStyle/>
                    <a:p>
                      <a:r>
                        <a:rPr lang="en-GB" sz="1000" dirty="0" smtClean="0"/>
                        <a:t>Extension </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Quadriceps</a:t>
                      </a:r>
                    </a:p>
                    <a:p>
                      <a:endParaRPr lang="en-GB" sz="1000" dirty="0"/>
                    </a:p>
                  </a:txBody>
                  <a:tcPr/>
                </a:tc>
                <a:tc vMerge="1">
                  <a:txBody>
                    <a:bodyPr/>
                    <a:lstStyle/>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Hamstring</a:t>
                      </a:r>
                    </a:p>
                    <a:p>
                      <a:endParaRPr lang="en-GB" sz="1000" dirty="0"/>
                    </a:p>
                  </a:txBody>
                  <a:tcPr/>
                </a:tc>
                <a:tc vMerge="1">
                  <a:txBody>
                    <a:bodyPr/>
                    <a:lstStyle/>
                    <a:p>
                      <a:endParaRPr lang="en-GB" sz="1050" dirty="0"/>
                    </a:p>
                  </a:txBody>
                  <a:tcPr/>
                </a:tc>
                <a:tc vMerge="1">
                  <a:txBody>
                    <a:bodyPr/>
                    <a:lstStyle/>
                    <a:p>
                      <a:endParaRPr lang="en-GB" sz="1100" dirty="0"/>
                    </a:p>
                  </a:txBody>
                  <a:tcPr/>
                </a:tc>
                <a:extLst>
                  <a:ext uri="{0D108BD9-81ED-4DB2-BD59-A6C34878D82A}">
                    <a16:rowId xmlns="" xmlns:a16="http://schemas.microsoft.com/office/drawing/2014/main" val="3555546093"/>
                  </a:ext>
                </a:extLst>
              </a:tr>
              <a:tr h="391129">
                <a:tc rowSpan="2">
                  <a:txBody>
                    <a:bodyPr/>
                    <a:lstStyle/>
                    <a:p>
                      <a:r>
                        <a:rPr lang="en-GB" sz="1000" dirty="0" smtClean="0"/>
                        <a:t>Ankle</a:t>
                      </a:r>
                      <a:r>
                        <a:rPr lang="en-GB" sz="1000" baseline="0" dirty="0" smtClean="0"/>
                        <a:t> </a:t>
                      </a:r>
                      <a:endParaRPr lang="en-GB" sz="1000" dirty="0"/>
                    </a:p>
                  </a:txBody>
                  <a:tcPr/>
                </a:tc>
                <a:tc>
                  <a:txBody>
                    <a:bodyPr/>
                    <a:lstStyle/>
                    <a:p>
                      <a:r>
                        <a:rPr lang="en-GB" sz="1000" dirty="0" smtClean="0"/>
                        <a:t>Plantar-flexion</a:t>
                      </a:r>
                      <a:endParaRPr lang="en-GB" sz="1000" dirty="0"/>
                    </a:p>
                  </a:txBody>
                  <a:tcPr/>
                </a:tc>
                <a:tc>
                  <a:txBody>
                    <a:bodyPr/>
                    <a:lstStyle/>
                    <a:p>
                      <a:r>
                        <a:rPr lang="en-GB" sz="1000" dirty="0" smtClean="0"/>
                        <a:t>Gastrocnemius</a:t>
                      </a:r>
                      <a:endParaRPr lang="en-GB" sz="1000" dirty="0"/>
                    </a:p>
                  </a:txBody>
                  <a:tcPr/>
                </a:tc>
                <a:tc vMerge="1">
                  <a:txBody>
                    <a:bodyPr/>
                    <a:lstStyle/>
                    <a:p>
                      <a:endParaRPr lang="en-GB" sz="1050" dirty="0"/>
                    </a:p>
                  </a:txBody>
                  <a:tcPr/>
                </a:tc>
                <a:tc>
                  <a:txBody>
                    <a:bodyPr/>
                    <a:lstStyle/>
                    <a:p>
                      <a:r>
                        <a:rPr lang="en-GB" sz="1000" dirty="0" smtClean="0"/>
                        <a:t>Tibialis anterior </a:t>
                      </a:r>
                      <a:endParaRPr lang="en-GB" sz="1000" dirty="0"/>
                    </a:p>
                  </a:txBody>
                  <a:tcPr/>
                </a:tc>
                <a:tc vMerge="1">
                  <a:txBody>
                    <a:bodyPr/>
                    <a:lstStyle/>
                    <a:p>
                      <a:endParaRPr lang="en-GB" sz="105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Tibia, Fibula  and Talus</a:t>
                      </a:r>
                    </a:p>
                    <a:p>
                      <a:endParaRPr lang="en-GB" sz="1000" dirty="0"/>
                    </a:p>
                  </a:txBody>
                  <a:tcPr/>
                </a:tc>
                <a:extLst>
                  <a:ext uri="{0D108BD9-81ED-4DB2-BD59-A6C34878D82A}">
                    <a16:rowId xmlns="" xmlns:a16="http://schemas.microsoft.com/office/drawing/2014/main" val="1409191118"/>
                  </a:ext>
                </a:extLst>
              </a:tr>
              <a:tr h="391129">
                <a:tc vMerge="1">
                  <a:txBody>
                    <a:bodyPr/>
                    <a:lstStyle/>
                    <a:p>
                      <a:endParaRPr lang="en-GB" sz="1050" dirty="0"/>
                    </a:p>
                  </a:txBody>
                  <a:tcPr/>
                </a:tc>
                <a:tc>
                  <a:txBody>
                    <a:bodyPr/>
                    <a:lstStyle/>
                    <a:p>
                      <a:r>
                        <a:rPr lang="en-GB" sz="1000" dirty="0" smtClean="0"/>
                        <a:t>Dorsi-flexion</a:t>
                      </a:r>
                      <a:endParaRPr lang="en-GB" sz="1000" dirty="0"/>
                    </a:p>
                  </a:txBody>
                  <a:tcPr/>
                </a:tc>
                <a:tc>
                  <a:txBody>
                    <a:bodyPr/>
                    <a:lstStyle/>
                    <a:p>
                      <a:r>
                        <a:rPr lang="en-GB" sz="1000" dirty="0" smtClean="0"/>
                        <a:t>Tibialis Anterior</a:t>
                      </a:r>
                      <a:endParaRPr lang="en-GB" sz="1000" dirty="0"/>
                    </a:p>
                  </a:txBody>
                  <a:tcPr/>
                </a:tc>
                <a:tc vMerge="1">
                  <a:txBody>
                    <a:bodyPr/>
                    <a:lstStyle/>
                    <a:p>
                      <a:endParaRPr lang="en-GB" sz="1050" dirty="0"/>
                    </a:p>
                  </a:txBody>
                  <a:tcPr/>
                </a:tc>
                <a:tc>
                  <a:txBody>
                    <a:bodyPr/>
                    <a:lstStyle/>
                    <a:p>
                      <a:r>
                        <a:rPr lang="en-GB" sz="1000" dirty="0" smtClean="0"/>
                        <a:t>Gastrocnemius</a:t>
                      </a:r>
                      <a:endParaRPr lang="en-GB" sz="1000" dirty="0"/>
                    </a:p>
                  </a:txBody>
                  <a:tcPr/>
                </a:tc>
                <a:tc vMerge="1">
                  <a:txBody>
                    <a:bodyPr/>
                    <a:lstStyle/>
                    <a:p>
                      <a:endParaRPr lang="en-GB" sz="1050" dirty="0"/>
                    </a:p>
                  </a:txBody>
                  <a:tcPr/>
                </a:tc>
                <a:tc vMerge="1">
                  <a:txBody>
                    <a:bodyPr/>
                    <a:lstStyle/>
                    <a:p>
                      <a:endParaRPr lang="en-GB" sz="1100" dirty="0"/>
                    </a:p>
                  </a:txBody>
                  <a:tcPr/>
                </a:tc>
                <a:extLst>
                  <a:ext uri="{0D108BD9-81ED-4DB2-BD59-A6C34878D82A}">
                    <a16:rowId xmlns="" xmlns:a16="http://schemas.microsoft.com/office/drawing/2014/main" val="1837933843"/>
                  </a:ext>
                </a:extLst>
              </a:tr>
              <a:tr h="543235">
                <a:tc rowSpan="2">
                  <a:txBody>
                    <a:bodyPr/>
                    <a:lstStyle/>
                    <a:p>
                      <a:r>
                        <a:rPr lang="en-GB" sz="1000" dirty="0" smtClean="0"/>
                        <a:t>Hip</a:t>
                      </a:r>
                      <a:endParaRPr lang="en-GB" sz="1000" dirty="0"/>
                    </a:p>
                  </a:txBody>
                  <a:tcPr/>
                </a:tc>
                <a:tc>
                  <a:txBody>
                    <a:bodyPr/>
                    <a:lstStyle/>
                    <a:p>
                      <a:r>
                        <a:rPr lang="en-GB" sz="1000" dirty="0" smtClean="0"/>
                        <a:t>Flexion</a:t>
                      </a:r>
                      <a:endParaRPr lang="en-GB" sz="1000" dirty="0"/>
                    </a:p>
                  </a:txBody>
                  <a:tcPr/>
                </a:tc>
                <a:tc>
                  <a:txBody>
                    <a:bodyPr/>
                    <a:lstStyle/>
                    <a:p>
                      <a:r>
                        <a:rPr lang="en-GB" sz="1000" dirty="0" smtClean="0"/>
                        <a:t>Hip flexors</a:t>
                      </a:r>
                      <a:endParaRPr lang="en-GB" sz="1000" dirty="0"/>
                    </a:p>
                  </a:txBody>
                  <a:tcPr/>
                </a:tc>
                <a:tc vMerge="1">
                  <a:txBody>
                    <a:bodyPr/>
                    <a:lstStyle/>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Gluteus</a:t>
                      </a:r>
                      <a:r>
                        <a:rPr lang="en-GB" sz="1000" baseline="0" dirty="0" smtClean="0"/>
                        <a:t> Maximus</a:t>
                      </a:r>
                      <a:endParaRPr lang="en-GB" sz="1000" dirty="0" smtClean="0"/>
                    </a:p>
                    <a:p>
                      <a:endParaRPr lang="en-GB" sz="1000" dirty="0"/>
                    </a:p>
                  </a:txBody>
                  <a:tcPr/>
                </a:tc>
                <a:tc vMerge="1">
                  <a:txBody>
                    <a:bodyPr/>
                    <a:lstStyle/>
                    <a:p>
                      <a:endParaRPr lang="en-GB" sz="1050" dirty="0"/>
                    </a:p>
                  </a:txBody>
                  <a:tcPr/>
                </a:tc>
                <a:tc rowSpan="2">
                  <a:txBody>
                    <a:bodyPr/>
                    <a:lstStyle/>
                    <a:p>
                      <a:r>
                        <a:rPr lang="en-GB" sz="1000" dirty="0" smtClean="0"/>
                        <a:t>Pelvis and femur</a:t>
                      </a:r>
                      <a:endParaRPr lang="en-GB" sz="1000" dirty="0"/>
                    </a:p>
                  </a:txBody>
                  <a:tcPr/>
                </a:tc>
                <a:extLst>
                  <a:ext uri="{0D108BD9-81ED-4DB2-BD59-A6C34878D82A}">
                    <a16:rowId xmlns="" xmlns:a16="http://schemas.microsoft.com/office/drawing/2014/main" val="4293232204"/>
                  </a:ext>
                </a:extLst>
              </a:tr>
              <a:tr h="391129">
                <a:tc vMerge="1">
                  <a:txBody>
                    <a:bodyPr/>
                    <a:lstStyle/>
                    <a:p>
                      <a:endParaRPr lang="en-GB" sz="1050" dirty="0"/>
                    </a:p>
                  </a:txBody>
                  <a:tcPr/>
                </a:tc>
                <a:tc>
                  <a:txBody>
                    <a:bodyPr/>
                    <a:lstStyle/>
                    <a:p>
                      <a:r>
                        <a:rPr lang="en-GB" sz="1000" dirty="0" smtClean="0"/>
                        <a:t>Extension</a:t>
                      </a:r>
                      <a:endParaRPr lang="en-GB" sz="1000" dirty="0"/>
                    </a:p>
                  </a:txBody>
                  <a:tcPr/>
                </a:tc>
                <a:tc>
                  <a:txBody>
                    <a:bodyPr/>
                    <a:lstStyle/>
                    <a:p>
                      <a:r>
                        <a:rPr lang="en-GB" sz="1000" dirty="0" smtClean="0"/>
                        <a:t>Gluteus</a:t>
                      </a:r>
                      <a:r>
                        <a:rPr lang="en-GB" sz="1000" baseline="0" dirty="0" smtClean="0"/>
                        <a:t> Maximus</a:t>
                      </a:r>
                      <a:endParaRPr lang="en-GB" sz="1000" dirty="0"/>
                    </a:p>
                  </a:txBody>
                  <a:tcPr/>
                </a:tc>
                <a:tc vMerge="1">
                  <a:txBody>
                    <a:bodyPr/>
                    <a:lstStyle/>
                    <a:p>
                      <a:endParaRPr lang="en-GB" sz="1050" dirty="0"/>
                    </a:p>
                  </a:txBody>
                  <a:tcPr/>
                </a:tc>
                <a:tc>
                  <a:txBody>
                    <a:bodyPr/>
                    <a:lstStyle/>
                    <a:p>
                      <a:r>
                        <a:rPr lang="en-GB" sz="1000" dirty="0" smtClean="0"/>
                        <a:t>Hip flexors</a:t>
                      </a:r>
                      <a:endParaRPr lang="en-GB" sz="1000" dirty="0"/>
                    </a:p>
                  </a:txBody>
                  <a:tcPr/>
                </a:tc>
                <a:tc vMerge="1">
                  <a:txBody>
                    <a:bodyPr/>
                    <a:lstStyle/>
                    <a:p>
                      <a:endParaRPr lang="en-GB" sz="1050" dirty="0"/>
                    </a:p>
                  </a:txBody>
                  <a:tcPr/>
                </a:tc>
                <a:tc vMerge="1">
                  <a:txBody>
                    <a:bodyPr/>
                    <a:lstStyle/>
                    <a:p>
                      <a:endParaRPr lang="en-GB" sz="1050" dirty="0"/>
                    </a:p>
                  </a:txBody>
                  <a:tcPr/>
                </a:tc>
                <a:extLst>
                  <a:ext uri="{0D108BD9-81ED-4DB2-BD59-A6C34878D82A}">
                    <a16:rowId xmlns="" xmlns:a16="http://schemas.microsoft.com/office/drawing/2014/main" val="801080935"/>
                  </a:ext>
                </a:extLst>
              </a:tr>
              <a:tr h="391129">
                <a:tc rowSpan="6">
                  <a:txBody>
                    <a:bodyPr/>
                    <a:lstStyle/>
                    <a:p>
                      <a:r>
                        <a:rPr lang="en-GB" sz="1000" dirty="0" smtClean="0"/>
                        <a:t>Shoulder</a:t>
                      </a:r>
                      <a:endParaRPr lang="en-GB" sz="1000" dirty="0"/>
                    </a:p>
                  </a:txBody>
                  <a:tcPr/>
                </a:tc>
                <a:tc>
                  <a:txBody>
                    <a:bodyPr/>
                    <a:lstStyle/>
                    <a:p>
                      <a:r>
                        <a:rPr lang="en-GB" sz="1000" dirty="0" smtClean="0"/>
                        <a:t>Flexion</a:t>
                      </a:r>
                      <a:endParaRPr lang="en-GB" sz="1000" dirty="0"/>
                    </a:p>
                  </a:txBody>
                  <a:tcPr/>
                </a:tc>
                <a:tc>
                  <a:txBody>
                    <a:bodyPr/>
                    <a:lstStyle/>
                    <a:p>
                      <a:r>
                        <a:rPr lang="en-GB" sz="1000" dirty="0" smtClean="0"/>
                        <a:t>Front of deltoid</a:t>
                      </a:r>
                      <a:endParaRPr lang="en-GB" sz="1000" dirty="0"/>
                    </a:p>
                  </a:txBody>
                  <a:tcPr/>
                </a:tc>
                <a:tc vMerge="1">
                  <a:txBody>
                    <a:bodyPr/>
                    <a:lstStyle/>
                    <a:p>
                      <a:pPr algn="ctr"/>
                      <a:endParaRPr lang="en-GB" sz="1050" dirty="0"/>
                    </a:p>
                  </a:txBody>
                  <a:tcPr/>
                </a:tc>
                <a:tc>
                  <a:txBody>
                    <a:bodyPr/>
                    <a:lstStyle/>
                    <a:p>
                      <a:r>
                        <a:rPr lang="en-GB" sz="1000" dirty="0" smtClean="0"/>
                        <a:t>Back of deltoid</a:t>
                      </a:r>
                      <a:endParaRPr lang="en-GB" sz="1000" dirty="0"/>
                    </a:p>
                  </a:txBody>
                  <a:tcPr/>
                </a:tc>
                <a:tc vMerge="1">
                  <a:txBody>
                    <a:bodyPr/>
                    <a:lstStyle/>
                    <a:p>
                      <a:endParaRPr lang="en-GB" sz="1050" dirty="0"/>
                    </a:p>
                  </a:txBody>
                  <a:tcPr/>
                </a:tc>
                <a:tc rowSpan="6">
                  <a:txBody>
                    <a:bodyPr/>
                    <a:lstStyle/>
                    <a:p>
                      <a:r>
                        <a:rPr lang="en-GB" sz="1000" dirty="0" smtClean="0"/>
                        <a:t>Scapula</a:t>
                      </a:r>
                      <a:r>
                        <a:rPr lang="en-GB" sz="1000" baseline="0" dirty="0" smtClean="0"/>
                        <a:t> and </a:t>
                      </a:r>
                      <a:r>
                        <a:rPr lang="en-GB" sz="1000" baseline="0" dirty="0" err="1" smtClean="0"/>
                        <a:t>humerus</a:t>
                      </a:r>
                      <a:endParaRPr lang="en-GB" sz="1000" dirty="0"/>
                    </a:p>
                  </a:txBody>
                  <a:tcPr/>
                </a:tc>
                <a:extLst>
                  <a:ext uri="{0D108BD9-81ED-4DB2-BD59-A6C34878D82A}">
                    <a16:rowId xmlns="" xmlns:a16="http://schemas.microsoft.com/office/drawing/2014/main" val="771690368"/>
                  </a:ext>
                </a:extLst>
              </a:tr>
              <a:tr h="391129">
                <a:tc vMerge="1">
                  <a:txBody>
                    <a:bodyPr/>
                    <a:lstStyle/>
                    <a:p>
                      <a:endParaRPr lang="en-GB" sz="1050" dirty="0"/>
                    </a:p>
                  </a:txBody>
                  <a:tcPr/>
                </a:tc>
                <a:tc>
                  <a:txBody>
                    <a:bodyPr/>
                    <a:lstStyle/>
                    <a:p>
                      <a:r>
                        <a:rPr lang="en-GB" sz="1000" dirty="0" smtClean="0"/>
                        <a:t>Extension</a:t>
                      </a:r>
                      <a:endParaRPr lang="en-GB" sz="1000" dirty="0"/>
                    </a:p>
                  </a:txBody>
                  <a:tcPr/>
                </a:tc>
                <a:tc>
                  <a:txBody>
                    <a:bodyPr/>
                    <a:lstStyle/>
                    <a:p>
                      <a:r>
                        <a:rPr lang="en-GB" sz="1000" dirty="0" smtClean="0"/>
                        <a:t>Back of deltoid</a:t>
                      </a:r>
                      <a:endParaRPr lang="en-GB" sz="1000" dirty="0"/>
                    </a:p>
                  </a:txBody>
                  <a:tcPr/>
                </a:tc>
                <a:tc vMerge="1">
                  <a:txBody>
                    <a:bodyPr/>
                    <a:lstStyle/>
                    <a:p>
                      <a:endParaRPr lang="en-GB" sz="1050" dirty="0"/>
                    </a:p>
                  </a:txBody>
                  <a:tcPr/>
                </a:tc>
                <a:tc>
                  <a:txBody>
                    <a:bodyPr/>
                    <a:lstStyle/>
                    <a:p>
                      <a:r>
                        <a:rPr lang="en-GB" sz="1000" dirty="0" smtClean="0"/>
                        <a:t>Front</a:t>
                      </a:r>
                      <a:r>
                        <a:rPr lang="en-GB" sz="1000" baseline="0" dirty="0" smtClean="0"/>
                        <a:t> of deltoid</a:t>
                      </a:r>
                      <a:endParaRPr lang="en-GB" sz="1000" dirty="0"/>
                    </a:p>
                  </a:txBody>
                  <a:tcPr/>
                </a:tc>
                <a:tc vMerge="1">
                  <a:txBody>
                    <a:bodyPr/>
                    <a:lstStyle/>
                    <a:p>
                      <a:endParaRPr lang="en-GB" sz="1050" dirty="0"/>
                    </a:p>
                  </a:txBody>
                  <a:tcPr/>
                </a:tc>
                <a:tc vMerge="1">
                  <a:txBody>
                    <a:bodyPr/>
                    <a:lstStyle/>
                    <a:p>
                      <a:endParaRPr lang="en-GB" sz="1050" dirty="0"/>
                    </a:p>
                  </a:txBody>
                  <a:tcPr/>
                </a:tc>
                <a:extLst>
                  <a:ext uri="{0D108BD9-81ED-4DB2-BD59-A6C34878D82A}">
                    <a16:rowId xmlns="" xmlns:a16="http://schemas.microsoft.com/office/drawing/2014/main" val="3756887545"/>
                  </a:ext>
                </a:extLst>
              </a:tr>
              <a:tr h="391129">
                <a:tc vMerge="1">
                  <a:txBody>
                    <a:bodyPr/>
                    <a:lstStyle/>
                    <a:p>
                      <a:endParaRPr lang="en-GB" sz="1050" dirty="0"/>
                    </a:p>
                  </a:txBody>
                  <a:tcPr/>
                </a:tc>
                <a:tc>
                  <a:txBody>
                    <a:bodyPr/>
                    <a:lstStyle/>
                    <a:p>
                      <a:r>
                        <a:rPr lang="en-GB" sz="1000" dirty="0" smtClean="0"/>
                        <a:t>Abduction</a:t>
                      </a:r>
                      <a:endParaRPr lang="en-GB" sz="1000" dirty="0"/>
                    </a:p>
                  </a:txBody>
                  <a:tcPr/>
                </a:tc>
                <a:tc>
                  <a:txBody>
                    <a:bodyPr/>
                    <a:lstStyle/>
                    <a:p>
                      <a:r>
                        <a:rPr lang="en-GB" sz="1000" dirty="0" smtClean="0"/>
                        <a:t>Latissimus dorsi</a:t>
                      </a:r>
                      <a:endParaRPr lang="en-GB" sz="1000" dirty="0"/>
                    </a:p>
                  </a:txBody>
                  <a:tcPr/>
                </a:tc>
                <a:tc vMerge="1">
                  <a:txBody>
                    <a:bodyPr/>
                    <a:lstStyle/>
                    <a:p>
                      <a:endParaRPr lang="en-GB" sz="1050" dirty="0"/>
                    </a:p>
                  </a:txBody>
                  <a:tcPr/>
                </a:tc>
                <a:tc>
                  <a:txBody>
                    <a:bodyPr/>
                    <a:lstStyle/>
                    <a:p>
                      <a:r>
                        <a:rPr lang="en-GB" sz="1000" dirty="0" smtClean="0"/>
                        <a:t>Middle of deltoid</a:t>
                      </a:r>
                      <a:endParaRPr lang="en-GB" sz="1000" dirty="0"/>
                    </a:p>
                  </a:txBody>
                  <a:tcPr/>
                </a:tc>
                <a:tc vMerge="1">
                  <a:txBody>
                    <a:bodyPr/>
                    <a:lstStyle/>
                    <a:p>
                      <a:endParaRPr lang="en-GB" sz="1050" dirty="0"/>
                    </a:p>
                  </a:txBody>
                  <a:tcPr/>
                </a:tc>
                <a:tc vMerge="1">
                  <a:txBody>
                    <a:bodyPr/>
                    <a:lstStyle/>
                    <a:p>
                      <a:endParaRPr lang="en-GB" sz="1050" dirty="0"/>
                    </a:p>
                  </a:txBody>
                  <a:tcPr/>
                </a:tc>
                <a:extLst>
                  <a:ext uri="{0D108BD9-81ED-4DB2-BD59-A6C34878D82A}">
                    <a16:rowId xmlns="" xmlns:a16="http://schemas.microsoft.com/office/drawing/2014/main" val="474602418"/>
                  </a:ext>
                </a:extLst>
              </a:tr>
              <a:tr h="391129">
                <a:tc vMerge="1">
                  <a:txBody>
                    <a:bodyPr/>
                    <a:lstStyle/>
                    <a:p>
                      <a:endParaRPr lang="en-GB" sz="1050" dirty="0"/>
                    </a:p>
                  </a:txBody>
                  <a:tcPr/>
                </a:tc>
                <a:tc>
                  <a:txBody>
                    <a:bodyPr/>
                    <a:lstStyle/>
                    <a:p>
                      <a:r>
                        <a:rPr lang="en-GB" sz="1000" dirty="0" smtClean="0"/>
                        <a:t>Adduction </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Middle of deltoid</a:t>
                      </a:r>
                    </a:p>
                  </a:txBody>
                  <a:tcPr/>
                </a:tc>
                <a:tc vMerge="1">
                  <a:txBody>
                    <a:bodyPr/>
                    <a:lstStyle/>
                    <a:p>
                      <a:pPr algn="ctr"/>
                      <a:endParaRPr lang="en-GB" sz="105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Latissimus dorsi</a:t>
                      </a:r>
                    </a:p>
                  </a:txBody>
                  <a:tcPr/>
                </a:tc>
                <a:tc vMerge="1">
                  <a:txBody>
                    <a:bodyPr/>
                    <a:lstStyle/>
                    <a:p>
                      <a:endParaRPr lang="en-GB" sz="1050" dirty="0"/>
                    </a:p>
                  </a:txBody>
                  <a:tcPr vert="vert270" anchor="ctr" anchorCtr="1"/>
                </a:tc>
                <a:tc vMerge="1">
                  <a:txBody>
                    <a:bodyPr/>
                    <a:lstStyle/>
                    <a:p>
                      <a:endParaRPr lang="en-GB" sz="1050" dirty="0"/>
                    </a:p>
                  </a:txBody>
                  <a:tcPr/>
                </a:tc>
                <a:extLst>
                  <a:ext uri="{0D108BD9-81ED-4DB2-BD59-A6C34878D82A}">
                    <a16:rowId xmlns="" xmlns:a16="http://schemas.microsoft.com/office/drawing/2014/main" val="166986191"/>
                  </a:ext>
                </a:extLst>
              </a:tr>
              <a:tr h="543235">
                <a:tc vMerge="1">
                  <a:txBody>
                    <a:bodyPr/>
                    <a:lstStyle/>
                    <a:p>
                      <a:endParaRPr lang="en-GB" sz="1050" dirty="0"/>
                    </a:p>
                  </a:txBody>
                  <a:tcPr/>
                </a:tc>
                <a:tc>
                  <a:txBody>
                    <a:bodyPr/>
                    <a:lstStyle/>
                    <a:p>
                      <a:r>
                        <a:rPr lang="en-GB" sz="1000" dirty="0" smtClean="0"/>
                        <a:t>Rotation (arm out) </a:t>
                      </a:r>
                      <a:endParaRPr lang="en-GB" sz="1000" dirty="0"/>
                    </a:p>
                  </a:txBody>
                  <a:tcPr/>
                </a:tc>
                <a:tc>
                  <a:txBody>
                    <a:bodyPr/>
                    <a:lstStyle/>
                    <a:p>
                      <a:r>
                        <a:rPr lang="en-GB" sz="1000" dirty="0" smtClean="0"/>
                        <a:t>Infraspinatus</a:t>
                      </a:r>
                      <a:r>
                        <a:rPr lang="en-GB" sz="1000" baseline="0" dirty="0" smtClean="0"/>
                        <a:t> and </a:t>
                      </a:r>
                      <a:r>
                        <a:rPr lang="en-GB" sz="1000" baseline="0" dirty="0" err="1" smtClean="0"/>
                        <a:t>teres</a:t>
                      </a:r>
                      <a:r>
                        <a:rPr lang="en-GB" sz="1000" baseline="0" dirty="0" smtClean="0"/>
                        <a:t> minor</a:t>
                      </a:r>
                      <a:endParaRPr lang="en-GB" sz="1000" dirty="0"/>
                    </a:p>
                  </a:txBody>
                  <a:tcPr/>
                </a:tc>
                <a:tc vMerge="1">
                  <a:txBody>
                    <a:bodyPr/>
                    <a:lstStyle/>
                    <a:p>
                      <a:pPr algn="ctr"/>
                      <a:endParaRPr lang="en-GB" sz="1050" dirty="0"/>
                    </a:p>
                  </a:txBody>
                  <a:tcPr vert="vert270" anchor="ctr"/>
                </a:tc>
                <a:tc>
                  <a:txBody>
                    <a:bodyPr/>
                    <a:lstStyle/>
                    <a:p>
                      <a:r>
                        <a:rPr lang="en-GB" sz="1000" dirty="0" smtClean="0"/>
                        <a:t>Subscapularis</a:t>
                      </a:r>
                      <a:endParaRPr lang="en-GB" sz="1000" dirty="0"/>
                    </a:p>
                  </a:txBody>
                  <a:tcPr/>
                </a:tc>
                <a:tc vMerge="1">
                  <a:txBody>
                    <a:bodyPr/>
                    <a:lstStyle/>
                    <a:p>
                      <a:endParaRPr lang="en-GB" sz="1050" dirty="0"/>
                    </a:p>
                  </a:txBody>
                  <a:tcPr vert="vert270" anchor="ctr" anchorCtr="1"/>
                </a:tc>
                <a:tc vMerge="1">
                  <a:txBody>
                    <a:bodyPr/>
                    <a:lstStyle/>
                    <a:p>
                      <a:endParaRPr lang="en-GB" sz="1050" dirty="0"/>
                    </a:p>
                  </a:txBody>
                  <a:tcPr/>
                </a:tc>
                <a:extLst>
                  <a:ext uri="{0D108BD9-81ED-4DB2-BD59-A6C34878D82A}">
                    <a16:rowId xmlns="" xmlns:a16="http://schemas.microsoft.com/office/drawing/2014/main" val="4079776886"/>
                  </a:ext>
                </a:extLst>
              </a:tr>
              <a:tr h="695340">
                <a:tc vMerge="1">
                  <a:txBody>
                    <a:bodyPr/>
                    <a:lstStyle/>
                    <a:p>
                      <a:endParaRPr lang="en-GB" sz="900" dirty="0"/>
                    </a:p>
                  </a:txBody>
                  <a:tcPr/>
                </a:tc>
                <a:tc>
                  <a:txBody>
                    <a:bodyPr/>
                    <a:lstStyle/>
                    <a:p>
                      <a:r>
                        <a:rPr lang="en-GB" sz="1000" dirty="0" smtClean="0"/>
                        <a:t>Rotation (arm in)</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Subscapularis</a:t>
                      </a:r>
                    </a:p>
                    <a:p>
                      <a:endParaRPr lang="en-GB" sz="1000" dirty="0"/>
                    </a:p>
                  </a:txBody>
                  <a:tcPr/>
                </a:tc>
                <a:tc vMerge="1">
                  <a:txBody>
                    <a:bodyPr/>
                    <a:lstStyle/>
                    <a:p>
                      <a:pPr algn="ctr"/>
                      <a:endParaRPr lang="en-GB" sz="105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Infraspinatus</a:t>
                      </a:r>
                      <a:r>
                        <a:rPr lang="en-GB" sz="1000" baseline="0" dirty="0" smtClean="0"/>
                        <a:t> and </a:t>
                      </a:r>
                      <a:r>
                        <a:rPr lang="en-GB" sz="1000" baseline="0" dirty="0" err="1" smtClean="0"/>
                        <a:t>teres</a:t>
                      </a:r>
                      <a:r>
                        <a:rPr lang="en-GB" sz="1000" baseline="0" dirty="0" smtClean="0"/>
                        <a:t> minor</a:t>
                      </a:r>
                      <a:endParaRPr lang="en-GB" sz="1000" dirty="0" smtClean="0"/>
                    </a:p>
                    <a:p>
                      <a:endParaRPr lang="en-GB" sz="1000" dirty="0"/>
                    </a:p>
                  </a:txBody>
                  <a:tcPr/>
                </a:tc>
                <a:tc vMerge="1">
                  <a:txBody>
                    <a:bodyPr/>
                    <a:lstStyle/>
                    <a:p>
                      <a:endParaRPr lang="en-GB" sz="1050" dirty="0"/>
                    </a:p>
                  </a:txBody>
                  <a:tcPr vert="vert270" anchor="ctr" anchorCtr="1"/>
                </a:tc>
                <a:tc vMerge="1">
                  <a:txBody>
                    <a:bodyPr/>
                    <a:lstStyle/>
                    <a:p>
                      <a:endParaRPr lang="en-GB" sz="1050" dirty="0"/>
                    </a:p>
                  </a:txBody>
                  <a:tcPr/>
                </a:tc>
                <a:extLst>
                  <a:ext uri="{0D108BD9-81ED-4DB2-BD59-A6C34878D82A}">
                    <a16:rowId xmlns="" xmlns:a16="http://schemas.microsoft.com/office/drawing/2014/main" val="2528575885"/>
                  </a:ext>
                </a:extLst>
              </a:tr>
            </a:tbl>
          </a:graphicData>
        </a:graphic>
      </p:graphicFrame>
      <p:sp>
        <p:nvSpPr>
          <p:cNvPr id="32" name="TextBox 31"/>
          <p:cNvSpPr txBox="1"/>
          <p:nvPr/>
        </p:nvSpPr>
        <p:spPr>
          <a:xfrm>
            <a:off x="3305330" y="1207722"/>
            <a:ext cx="2308482" cy="2462213"/>
          </a:xfrm>
          <a:prstGeom prst="rect">
            <a:avLst/>
          </a:prstGeom>
          <a:noFill/>
        </p:spPr>
        <p:txBody>
          <a:bodyPr wrap="square" rtlCol="0">
            <a:spAutoFit/>
          </a:bodyPr>
          <a:lstStyle/>
          <a:p>
            <a:r>
              <a:rPr lang="en-GB" sz="1100" b="1" dirty="0" smtClean="0"/>
              <a:t>Types of muscle contraction </a:t>
            </a:r>
          </a:p>
          <a:p>
            <a:endParaRPr lang="en-GB" sz="1100" b="1" dirty="0"/>
          </a:p>
          <a:p>
            <a:r>
              <a:rPr lang="en-GB" sz="1100" u="sng" dirty="0" smtClean="0"/>
              <a:t>Isometric – </a:t>
            </a:r>
            <a:r>
              <a:rPr lang="en-GB" sz="1100" dirty="0" smtClean="0"/>
              <a:t>muscle contracts but stays the same length</a:t>
            </a:r>
          </a:p>
          <a:p>
            <a:endParaRPr lang="en-GB" sz="1100" u="sng" dirty="0"/>
          </a:p>
          <a:p>
            <a:r>
              <a:rPr lang="en-GB" sz="1100" u="sng" dirty="0" smtClean="0"/>
              <a:t>Isotonic – </a:t>
            </a:r>
            <a:r>
              <a:rPr lang="en-GB" sz="1100" dirty="0" smtClean="0"/>
              <a:t>Muscle changes length. There are two types:</a:t>
            </a:r>
          </a:p>
          <a:p>
            <a:endParaRPr lang="en-GB" sz="1100" u="sng" dirty="0"/>
          </a:p>
          <a:p>
            <a:r>
              <a:rPr lang="en-GB" sz="1100" u="sng" dirty="0" smtClean="0"/>
              <a:t>Concentric – </a:t>
            </a:r>
            <a:r>
              <a:rPr lang="en-GB" sz="1100" dirty="0" smtClean="0"/>
              <a:t>the muscles that shortens and pulls. </a:t>
            </a:r>
          </a:p>
          <a:p>
            <a:endParaRPr lang="en-GB" sz="1100" u="sng" dirty="0"/>
          </a:p>
          <a:p>
            <a:r>
              <a:rPr lang="en-GB" sz="1100" u="sng" dirty="0" smtClean="0"/>
              <a:t>Eccentric – </a:t>
            </a:r>
            <a:r>
              <a:rPr lang="en-GB" sz="1100" dirty="0" smtClean="0"/>
              <a:t>muscle that lengthens. Helps control the speed of the movement. </a:t>
            </a:r>
            <a:endParaRPr lang="en-GB" sz="1100" u="sng" dirty="0" smtClean="0"/>
          </a:p>
        </p:txBody>
      </p:sp>
    </p:spTree>
    <p:extLst>
      <p:ext uri="{BB962C8B-B14F-4D97-AF65-F5344CB8AC3E}">
        <p14:creationId xmlns:p14="http://schemas.microsoft.com/office/powerpoint/2010/main" val="1864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263" y="-55984"/>
            <a:ext cx="335771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LUNGS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ounded Rectangle 6"/>
          <p:cNvSpPr/>
          <p:nvPr/>
        </p:nvSpPr>
        <p:spPr>
          <a:xfrm>
            <a:off x="7730513" y="3744463"/>
            <a:ext cx="4461488" cy="292597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795808" y="298858"/>
            <a:ext cx="2756388" cy="637158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7730512" y="2487370"/>
            <a:ext cx="4350619" cy="113620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679" r="32437"/>
          <a:stretch/>
        </p:blipFill>
        <p:spPr>
          <a:xfrm>
            <a:off x="8351932" y="154366"/>
            <a:ext cx="3012592" cy="2212112"/>
          </a:xfrm>
          <a:prstGeom prst="rect">
            <a:avLst/>
          </a:prstGeom>
        </p:spPr>
      </p:pic>
      <p:sp>
        <p:nvSpPr>
          <p:cNvPr id="11" name="TextBox 10"/>
          <p:cNvSpPr txBox="1"/>
          <p:nvPr/>
        </p:nvSpPr>
        <p:spPr>
          <a:xfrm>
            <a:off x="4928370" y="411996"/>
            <a:ext cx="2623825" cy="5847755"/>
          </a:xfrm>
          <a:prstGeom prst="rect">
            <a:avLst/>
          </a:prstGeom>
          <a:noFill/>
        </p:spPr>
        <p:txBody>
          <a:bodyPr wrap="square" rtlCol="0">
            <a:spAutoFit/>
          </a:bodyPr>
          <a:lstStyle/>
          <a:p>
            <a:r>
              <a:rPr lang="en-GB" sz="1100" b="1" dirty="0" smtClean="0"/>
              <a:t>Gaseous exchange</a:t>
            </a:r>
          </a:p>
          <a:p>
            <a:endParaRPr lang="en-GB" sz="1100" b="1" dirty="0"/>
          </a:p>
          <a:p>
            <a:r>
              <a:rPr lang="en-GB" sz="1100" dirty="0" smtClean="0"/>
              <a:t>Gaseous exchange is the exchange of oxygen and carbon dioxide. It takes place in the alveoli in the lungs.  </a:t>
            </a:r>
          </a:p>
          <a:p>
            <a:endParaRPr lang="en-GB" sz="1100" b="1" dirty="0"/>
          </a:p>
          <a:p>
            <a:r>
              <a:rPr lang="en-GB" sz="1100" b="1" dirty="0" smtClean="0"/>
              <a:t>What makes gaseous exchange effective?</a:t>
            </a:r>
          </a:p>
          <a:p>
            <a:endParaRPr lang="en-GB" sz="1100" b="1" dirty="0"/>
          </a:p>
          <a:p>
            <a:r>
              <a:rPr lang="en-GB" sz="1100" u="sng" dirty="0" smtClean="0"/>
              <a:t>Large surface area of alveoli </a:t>
            </a:r>
            <a:r>
              <a:rPr lang="en-GB" sz="1100" dirty="0" smtClean="0"/>
              <a:t>– there are thousands of alveoli in the lungs and they are round. Each of these factors increases the surface area of the alveoli meaning more exchange can take place at any one time. </a:t>
            </a:r>
          </a:p>
          <a:p>
            <a:endParaRPr lang="en-GB" sz="1100" u="sng" dirty="0"/>
          </a:p>
          <a:p>
            <a:r>
              <a:rPr lang="en-GB" sz="1100" u="sng" dirty="0" smtClean="0"/>
              <a:t>Moist thin walls – </a:t>
            </a:r>
            <a:r>
              <a:rPr lang="en-GB" sz="1100" dirty="0" smtClean="0"/>
              <a:t>Gas can easily pass through the walls the exchange is very quick </a:t>
            </a:r>
          </a:p>
          <a:p>
            <a:endParaRPr lang="en-GB" sz="1100" u="sng" dirty="0"/>
          </a:p>
          <a:p>
            <a:r>
              <a:rPr lang="en-GB" sz="1100" u="sng" dirty="0" smtClean="0"/>
              <a:t>Lots of capillaries – </a:t>
            </a:r>
            <a:r>
              <a:rPr lang="en-GB" sz="1100" dirty="0" smtClean="0"/>
              <a:t>Capillaries surround the alveoli to allow exchange to take place as they carry blood. </a:t>
            </a:r>
          </a:p>
          <a:p>
            <a:endParaRPr lang="en-GB" sz="1100" dirty="0" smtClean="0"/>
          </a:p>
          <a:p>
            <a:r>
              <a:rPr lang="en-GB" sz="1100" u="sng" dirty="0" smtClean="0"/>
              <a:t>Large blood supply – </a:t>
            </a:r>
            <a:r>
              <a:rPr lang="en-GB" sz="1100" dirty="0" smtClean="0"/>
              <a:t>More blood means there is more opportunity for gaseous exchange. </a:t>
            </a:r>
          </a:p>
          <a:p>
            <a:endParaRPr lang="en-GB" sz="1100" u="sng" dirty="0" smtClean="0"/>
          </a:p>
          <a:p>
            <a:r>
              <a:rPr lang="en-GB" sz="1100" u="sng" dirty="0" smtClean="0"/>
              <a:t>Movement of gas from a high to a low concentration </a:t>
            </a:r>
            <a:r>
              <a:rPr lang="en-GB" sz="1100" dirty="0" smtClean="0"/>
              <a:t> - gases move down the concentration gradient – so carbon dioxide is force out and oxygen is forced in. </a:t>
            </a:r>
          </a:p>
          <a:p>
            <a:endParaRPr lang="en-GB" sz="1100" u="sng" dirty="0" smtClean="0"/>
          </a:p>
          <a:p>
            <a:r>
              <a:rPr lang="en-GB" sz="1100" u="sng" dirty="0" smtClean="0"/>
              <a:t>Short distance for diffusion – </a:t>
            </a:r>
            <a:r>
              <a:rPr lang="en-GB" sz="1100" dirty="0" smtClean="0"/>
              <a:t>happens quickly</a:t>
            </a:r>
            <a:endParaRPr lang="en-GB" sz="1100" u="sng" dirty="0"/>
          </a:p>
        </p:txBody>
      </p:sp>
      <p:sp>
        <p:nvSpPr>
          <p:cNvPr id="12" name="TextBox 11"/>
          <p:cNvSpPr txBox="1"/>
          <p:nvPr/>
        </p:nvSpPr>
        <p:spPr>
          <a:xfrm>
            <a:off x="7893568" y="3796837"/>
            <a:ext cx="4307141" cy="2839239"/>
          </a:xfrm>
          <a:prstGeom prst="rect">
            <a:avLst/>
          </a:prstGeom>
          <a:noFill/>
        </p:spPr>
        <p:txBody>
          <a:bodyPr wrap="square" rtlCol="0">
            <a:spAutoFit/>
          </a:bodyPr>
          <a:lstStyle/>
          <a:p>
            <a:r>
              <a:rPr lang="en-GB" sz="1050" b="1" dirty="0" smtClean="0"/>
              <a:t>Mechanics of breathing</a:t>
            </a:r>
            <a:endParaRPr lang="en-GB" sz="1050" b="1" u="sng" dirty="0" smtClean="0"/>
          </a:p>
          <a:p>
            <a:r>
              <a:rPr lang="en-GB" sz="1050" u="sng" dirty="0" smtClean="0"/>
              <a:t>Inhaling – breathing in </a:t>
            </a:r>
          </a:p>
          <a:p>
            <a:pPr marL="171450" indent="-171450">
              <a:buFont typeface="Arial" panose="020B0604020202020204" pitchFamily="34" charset="0"/>
              <a:buChar char="•"/>
            </a:pPr>
            <a:r>
              <a:rPr lang="en-GB" sz="1050" dirty="0" smtClean="0"/>
              <a:t>The external intercostal muscles contract – moving the ribcage up and out</a:t>
            </a:r>
          </a:p>
          <a:p>
            <a:pPr marL="171450" indent="-171450">
              <a:buFont typeface="Arial" panose="020B0604020202020204" pitchFamily="34" charset="0"/>
              <a:buChar char="•"/>
            </a:pPr>
            <a:r>
              <a:rPr lang="en-GB" sz="1050" dirty="0" smtClean="0"/>
              <a:t>The diaphragm contracts – flattening. </a:t>
            </a:r>
            <a:endParaRPr lang="en-GB" sz="1050" dirty="0"/>
          </a:p>
          <a:p>
            <a:r>
              <a:rPr lang="en-GB" sz="1050" dirty="0" smtClean="0"/>
              <a:t>These two movement increase the thoracic cavity forcing air into the lungs. </a:t>
            </a:r>
          </a:p>
          <a:p>
            <a:r>
              <a:rPr lang="en-GB" sz="1050" dirty="0" smtClean="0"/>
              <a:t>In exercise lungs can expand more as pectorals and sternocleidomastoid contract –</a:t>
            </a:r>
          </a:p>
          <a:p>
            <a:r>
              <a:rPr lang="en-GB" sz="1050" dirty="0" smtClean="0"/>
              <a:t> increasing volume further. </a:t>
            </a:r>
            <a:endParaRPr lang="en-GB" sz="1050" dirty="0"/>
          </a:p>
          <a:p>
            <a:r>
              <a:rPr lang="en-GB" sz="1050" u="sng" dirty="0" smtClean="0"/>
              <a:t>Exhaling – breathing out</a:t>
            </a:r>
          </a:p>
          <a:p>
            <a:pPr marL="171450" indent="-171450">
              <a:buFont typeface="Arial" panose="020B0604020202020204" pitchFamily="34" charset="0"/>
              <a:buChar char="•"/>
            </a:pPr>
            <a:r>
              <a:rPr lang="en-GB" sz="1050" dirty="0" smtClean="0"/>
              <a:t>External intercostal muscle relax – moving rib cage in and down (internal </a:t>
            </a:r>
            <a:r>
              <a:rPr lang="en-GB" sz="1050" dirty="0" err="1" smtClean="0"/>
              <a:t>intercostals</a:t>
            </a:r>
            <a:r>
              <a:rPr lang="en-GB" sz="1050" dirty="0" smtClean="0"/>
              <a:t> contract)</a:t>
            </a:r>
          </a:p>
          <a:p>
            <a:pPr marL="171450" indent="-171450">
              <a:buFont typeface="Arial" panose="020B0604020202020204" pitchFamily="34" charset="0"/>
              <a:buChar char="•"/>
            </a:pPr>
            <a:r>
              <a:rPr lang="en-GB" sz="1050" dirty="0" smtClean="0"/>
              <a:t>Diaphragm relaxes – moves into dome shape. </a:t>
            </a:r>
          </a:p>
          <a:p>
            <a:r>
              <a:rPr lang="en-GB" sz="1050" dirty="0" smtClean="0"/>
              <a:t>These two movement decrease the thoracic cavity forcing air out of the lungs. </a:t>
            </a:r>
            <a:endParaRPr lang="en-GB" sz="1050" dirty="0"/>
          </a:p>
          <a:p>
            <a:r>
              <a:rPr lang="en-GB" sz="1050" dirty="0" smtClean="0"/>
              <a:t>Rib cage can be pulled down quicker in exercise by abdominals forcing air out quicker. </a:t>
            </a:r>
            <a:endParaRPr lang="en-GB" sz="1050" dirty="0"/>
          </a:p>
        </p:txBody>
      </p:sp>
      <p:sp>
        <p:nvSpPr>
          <p:cNvPr id="13" name="TextBox 12"/>
          <p:cNvSpPr txBox="1"/>
          <p:nvPr/>
        </p:nvSpPr>
        <p:spPr>
          <a:xfrm>
            <a:off x="352699" y="4043398"/>
            <a:ext cx="4114800" cy="2631490"/>
          </a:xfrm>
          <a:prstGeom prst="rect">
            <a:avLst/>
          </a:prstGeom>
          <a:noFill/>
        </p:spPr>
        <p:txBody>
          <a:bodyPr wrap="square" rtlCol="0">
            <a:spAutoFit/>
          </a:bodyPr>
          <a:lstStyle/>
          <a:p>
            <a:r>
              <a:rPr lang="en-GB" sz="1100" u="sng" dirty="0" smtClean="0"/>
              <a:t>Tidal </a:t>
            </a:r>
            <a:r>
              <a:rPr lang="en-GB" sz="1100" u="sng" dirty="0" smtClean="0"/>
              <a:t>volume – </a:t>
            </a:r>
            <a:r>
              <a:rPr lang="en-GB" sz="1100" dirty="0" smtClean="0"/>
              <a:t> the amount of air that is breathed in or out in one breath. </a:t>
            </a:r>
          </a:p>
          <a:p>
            <a:r>
              <a:rPr lang="en-GB" sz="1100" u="sng" dirty="0" smtClean="0"/>
              <a:t>Inspiratory reserve volume</a:t>
            </a:r>
            <a:r>
              <a:rPr lang="en-GB" sz="1100" dirty="0" smtClean="0"/>
              <a:t> – is the difference in volume from normal when we breath in as much as we can. </a:t>
            </a:r>
          </a:p>
          <a:p>
            <a:r>
              <a:rPr lang="en-GB" sz="1100" u="sng" dirty="0" smtClean="0"/>
              <a:t>Expiratory reserve volume – </a:t>
            </a:r>
            <a:r>
              <a:rPr lang="en-GB" sz="1100" dirty="0" smtClean="0"/>
              <a:t>the difference in volume after maximum exhalation. </a:t>
            </a:r>
          </a:p>
          <a:p>
            <a:r>
              <a:rPr lang="en-GB" sz="1100" u="sng" dirty="0" smtClean="0"/>
              <a:t>Residual volume</a:t>
            </a:r>
            <a:r>
              <a:rPr lang="en-GB" sz="1100" dirty="0" smtClean="0"/>
              <a:t> – the amount of air left in the lungs after the most forcible exhalation possible.</a:t>
            </a:r>
          </a:p>
          <a:p>
            <a:r>
              <a:rPr lang="en-GB" sz="1100" u="sng" dirty="0"/>
              <a:t>Vital Capacity – </a:t>
            </a:r>
            <a:r>
              <a:rPr lang="en-GB" sz="1100" dirty="0"/>
              <a:t>the most air that you can breathe in after breathing out the largest volume of air possible. </a:t>
            </a:r>
            <a:endParaRPr lang="en-GB" sz="1100" u="sng" dirty="0"/>
          </a:p>
          <a:p>
            <a:r>
              <a:rPr lang="en-GB" sz="1100" b="1" dirty="0" smtClean="0"/>
              <a:t>Changes in exercise</a:t>
            </a:r>
            <a:endParaRPr lang="en-GB" sz="1100" b="1" dirty="0"/>
          </a:p>
          <a:p>
            <a:r>
              <a:rPr lang="en-GB" sz="1100" dirty="0" smtClean="0"/>
              <a:t>Tidal volume increases – deeper breaths in and out so the ‘peaks’ are higher and the ‘dip’ is lower.</a:t>
            </a:r>
          </a:p>
          <a:p>
            <a:r>
              <a:rPr lang="en-GB" sz="1100" dirty="0" smtClean="0"/>
              <a:t>Breathing rate increases – more breaths are taken per minute so the ‘peaks’ are close together. </a:t>
            </a:r>
            <a:endParaRPr lang="en-GB" sz="1100" dirty="0"/>
          </a:p>
        </p:txBody>
      </p:sp>
      <p:pic>
        <p:nvPicPr>
          <p:cNvPr id="15" name="Picture 14"/>
          <p:cNvPicPr>
            <a:picLocks noChangeAspect="1"/>
          </p:cNvPicPr>
          <p:nvPr/>
        </p:nvPicPr>
        <p:blipFill rotWithShape="1">
          <a:blip r:embed="rId3"/>
          <a:srcRect r="42864"/>
          <a:stretch/>
        </p:blipFill>
        <p:spPr>
          <a:xfrm>
            <a:off x="708633" y="787526"/>
            <a:ext cx="2849515" cy="3205256"/>
          </a:xfrm>
          <a:prstGeom prst="rect">
            <a:avLst/>
          </a:prstGeom>
        </p:spPr>
      </p:pic>
      <p:sp>
        <p:nvSpPr>
          <p:cNvPr id="14" name="Rounded Rectangle 13"/>
          <p:cNvSpPr/>
          <p:nvPr/>
        </p:nvSpPr>
        <p:spPr>
          <a:xfrm>
            <a:off x="130630" y="3992782"/>
            <a:ext cx="4486862" cy="267765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7730511" y="2515575"/>
            <a:ext cx="4350620" cy="1107996"/>
          </a:xfrm>
          <a:prstGeom prst="rect">
            <a:avLst/>
          </a:prstGeom>
          <a:noFill/>
        </p:spPr>
        <p:txBody>
          <a:bodyPr wrap="square" rtlCol="0">
            <a:spAutoFit/>
          </a:bodyPr>
          <a:lstStyle/>
          <a:p>
            <a:r>
              <a:rPr lang="en-GB" sz="1100" b="1" dirty="0" smtClean="0"/>
              <a:t>Delivery of oxygen </a:t>
            </a:r>
            <a:endParaRPr lang="en-GB" sz="1100" b="1" dirty="0"/>
          </a:p>
          <a:p>
            <a:r>
              <a:rPr lang="en-GB" sz="1100" dirty="0" smtClean="0"/>
              <a:t>Oxygen is transported from the heart to the working muscles via the blood. </a:t>
            </a:r>
            <a:endParaRPr lang="en-GB" sz="1100" dirty="0"/>
          </a:p>
          <a:p>
            <a:r>
              <a:rPr lang="en-GB" sz="1100" dirty="0" smtClean="0"/>
              <a:t>Red blood cells contain </a:t>
            </a:r>
            <a:r>
              <a:rPr lang="en-GB" sz="1100" u="sng" dirty="0" smtClean="0"/>
              <a:t>haemoglobin</a:t>
            </a:r>
            <a:r>
              <a:rPr lang="en-GB" sz="1100" dirty="0" smtClean="0"/>
              <a:t>. Oxygen combines to this substance to form </a:t>
            </a:r>
            <a:r>
              <a:rPr lang="en-GB" sz="1100" u="sng" dirty="0" err="1" smtClean="0"/>
              <a:t>oxyhaemoglobin</a:t>
            </a:r>
            <a:r>
              <a:rPr lang="en-GB" sz="1100" u="sng" dirty="0" smtClean="0"/>
              <a:t>. </a:t>
            </a:r>
            <a:endParaRPr lang="en-GB" sz="1100" dirty="0" smtClean="0"/>
          </a:p>
          <a:p>
            <a:r>
              <a:rPr lang="en-GB" sz="1100" dirty="0" smtClean="0"/>
              <a:t>Carbon dioxide can also be carried by haemoglobin.  </a:t>
            </a:r>
            <a:endParaRPr lang="en-GB" sz="1100" dirty="0"/>
          </a:p>
        </p:txBody>
      </p:sp>
    </p:spTree>
    <p:extLst>
      <p:ext uri="{BB962C8B-B14F-4D97-AF65-F5344CB8AC3E}">
        <p14:creationId xmlns:p14="http://schemas.microsoft.com/office/powerpoint/2010/main" val="27457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401" y="-13648"/>
            <a:ext cx="209788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HEART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923330"/>
            <a:ext cx="3439887" cy="171256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10" name="Rounded Rectangle 9"/>
          <p:cNvSpPr/>
          <p:nvPr/>
        </p:nvSpPr>
        <p:spPr>
          <a:xfrm>
            <a:off x="7930346" y="414338"/>
            <a:ext cx="4026662" cy="323641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100" b="90000" l="0" r="90000"/>
                    </a14:imgEffect>
                  </a14:imgLayer>
                </a14:imgProps>
              </a:ext>
            </a:extLst>
          </a:blip>
          <a:stretch>
            <a:fillRect/>
          </a:stretch>
        </p:blipFill>
        <p:spPr>
          <a:xfrm>
            <a:off x="3756973" y="198275"/>
            <a:ext cx="4052133" cy="3751284"/>
          </a:xfrm>
          <a:prstGeom prst="rect">
            <a:avLst/>
          </a:prstGeom>
        </p:spPr>
      </p:pic>
      <p:sp>
        <p:nvSpPr>
          <p:cNvPr id="11" name="TextBox 10"/>
          <p:cNvSpPr txBox="1"/>
          <p:nvPr/>
        </p:nvSpPr>
        <p:spPr>
          <a:xfrm>
            <a:off x="8187283" y="461665"/>
            <a:ext cx="3648486" cy="3139321"/>
          </a:xfrm>
          <a:prstGeom prst="rect">
            <a:avLst/>
          </a:prstGeom>
          <a:noFill/>
        </p:spPr>
        <p:txBody>
          <a:bodyPr wrap="square" rtlCol="0">
            <a:spAutoFit/>
          </a:bodyPr>
          <a:lstStyle/>
          <a:p>
            <a:r>
              <a:rPr lang="en-GB" sz="1100" b="1" dirty="0" smtClean="0"/>
              <a:t>Cardiac cycle and the pathway of blood</a:t>
            </a:r>
          </a:p>
          <a:p>
            <a:endParaRPr lang="en-GB" sz="1100" b="1" dirty="0"/>
          </a:p>
          <a:p>
            <a:r>
              <a:rPr lang="en-GB" sz="1100" u="sng" dirty="0" smtClean="0"/>
              <a:t>Pathway of blood </a:t>
            </a:r>
          </a:p>
          <a:p>
            <a:pPr marL="171450" indent="-171450">
              <a:buFont typeface="Arial" panose="020B0604020202020204" pitchFamily="34" charset="0"/>
              <a:buChar char="•"/>
            </a:pPr>
            <a:r>
              <a:rPr lang="en-GB" sz="1100" dirty="0" smtClean="0"/>
              <a:t>Deoxygenated blood into the right atrium </a:t>
            </a:r>
          </a:p>
          <a:p>
            <a:pPr marL="171450" indent="-171450">
              <a:buFont typeface="Arial" panose="020B0604020202020204" pitchFamily="34" charset="0"/>
              <a:buChar char="•"/>
            </a:pPr>
            <a:r>
              <a:rPr lang="en-GB" sz="1100" dirty="0" smtClean="0"/>
              <a:t>Then forced into the right ventricle</a:t>
            </a:r>
          </a:p>
          <a:p>
            <a:pPr marL="171450" indent="-171450">
              <a:buFont typeface="Arial" panose="020B0604020202020204" pitchFamily="34" charset="0"/>
              <a:buChar char="•"/>
            </a:pPr>
            <a:r>
              <a:rPr lang="en-GB" sz="1100" dirty="0" smtClean="0"/>
              <a:t>Transported to the lungs via the pulmonary artery</a:t>
            </a:r>
          </a:p>
          <a:p>
            <a:pPr marL="171450" indent="-171450">
              <a:buFont typeface="Arial" panose="020B0604020202020204" pitchFamily="34" charset="0"/>
              <a:buChar char="•"/>
            </a:pPr>
            <a:r>
              <a:rPr lang="en-GB" sz="1100" dirty="0" smtClean="0"/>
              <a:t>Blood is oxygenised via gaseous exchange</a:t>
            </a:r>
          </a:p>
          <a:p>
            <a:pPr marL="171450" indent="-171450">
              <a:buFont typeface="Arial" panose="020B0604020202020204" pitchFamily="34" charset="0"/>
              <a:buChar char="•"/>
            </a:pPr>
            <a:r>
              <a:rPr lang="en-GB" sz="1100" dirty="0" smtClean="0"/>
              <a:t>Blood transported back to the hear via the pulmonary vein. </a:t>
            </a:r>
          </a:p>
          <a:p>
            <a:pPr marL="171450" indent="-171450">
              <a:buFont typeface="Arial" panose="020B0604020202020204" pitchFamily="34" charset="0"/>
              <a:buChar char="•"/>
            </a:pPr>
            <a:r>
              <a:rPr lang="en-GB" sz="1100" dirty="0" smtClean="0"/>
              <a:t>Blood re-enters the heart in to the left atrium. </a:t>
            </a:r>
          </a:p>
          <a:p>
            <a:pPr marL="171450" indent="-171450">
              <a:buFont typeface="Arial" panose="020B0604020202020204" pitchFamily="34" charset="0"/>
              <a:buChar char="•"/>
            </a:pPr>
            <a:r>
              <a:rPr lang="en-GB" sz="1100" dirty="0" smtClean="0"/>
              <a:t>Moves into the left ventricle. </a:t>
            </a:r>
          </a:p>
          <a:p>
            <a:pPr marL="171450" indent="-171450">
              <a:buFont typeface="Arial" panose="020B0604020202020204" pitchFamily="34" charset="0"/>
              <a:buChar char="•"/>
            </a:pPr>
            <a:r>
              <a:rPr lang="en-GB" sz="1100" dirty="0" smtClean="0"/>
              <a:t>Oxygenated blood is ejected and transported to the body via the aorta. </a:t>
            </a:r>
            <a:endParaRPr lang="en-GB" sz="1100" b="1" dirty="0"/>
          </a:p>
          <a:p>
            <a:r>
              <a:rPr lang="en-GB" sz="1100" u="sng" dirty="0" smtClean="0"/>
              <a:t>Cardiac cycle </a:t>
            </a:r>
          </a:p>
          <a:p>
            <a:r>
              <a:rPr lang="en-GB" sz="1100" dirty="0" smtClean="0"/>
              <a:t>Diastole/diastolic the ventricles are relaxed and are filling with blood from the atrium. </a:t>
            </a:r>
          </a:p>
          <a:p>
            <a:r>
              <a:rPr lang="en-GB" sz="1100" dirty="0" smtClean="0"/>
              <a:t>Systole/systolic – the ventricles contract pumping blood out of the heart. </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14457380" flipH="1" flipV="1">
            <a:off x="2807636" y="706906"/>
            <a:ext cx="717617" cy="575688"/>
          </a:xfrm>
          <a:prstGeom prst="rect">
            <a:avLst/>
          </a:prstGeom>
        </p:spPr>
      </p:pic>
      <p:sp>
        <p:nvSpPr>
          <p:cNvPr id="8" name="TextBox 7"/>
          <p:cNvSpPr txBox="1"/>
          <p:nvPr/>
        </p:nvSpPr>
        <p:spPr>
          <a:xfrm>
            <a:off x="305759" y="937638"/>
            <a:ext cx="2939143" cy="1785104"/>
          </a:xfrm>
          <a:prstGeom prst="rect">
            <a:avLst/>
          </a:prstGeom>
          <a:noFill/>
        </p:spPr>
        <p:txBody>
          <a:bodyPr wrap="square" rtlCol="0">
            <a:spAutoFit/>
          </a:bodyPr>
          <a:lstStyle/>
          <a:p>
            <a:r>
              <a:rPr lang="en-GB" sz="1100" u="sng" dirty="0" smtClean="0"/>
              <a:t>Heart rate – </a:t>
            </a:r>
            <a:r>
              <a:rPr lang="en-GB" sz="1100" dirty="0" smtClean="0"/>
              <a:t>The number of times the heart beats per minute. </a:t>
            </a:r>
          </a:p>
          <a:p>
            <a:r>
              <a:rPr lang="en-GB" sz="1100" u="sng" dirty="0" smtClean="0"/>
              <a:t>Stoke volume - </a:t>
            </a:r>
            <a:r>
              <a:rPr lang="en-GB" sz="1100" dirty="0" smtClean="0"/>
              <a:t> The volume of blood pumped with each heart beat by each ventricle of the heart .  </a:t>
            </a:r>
          </a:p>
          <a:p>
            <a:r>
              <a:rPr lang="en-GB" sz="1100" u="sng" dirty="0" smtClean="0"/>
              <a:t>Cardiac output </a:t>
            </a:r>
            <a:r>
              <a:rPr lang="en-GB" sz="1100" dirty="0" smtClean="0"/>
              <a:t>– the volume of blood pumped by each ventricle in the heart per minute. </a:t>
            </a:r>
          </a:p>
          <a:p>
            <a:endParaRPr lang="en-GB" sz="1100" dirty="0" smtClean="0"/>
          </a:p>
          <a:p>
            <a:r>
              <a:rPr lang="en-GB" sz="1100" b="1" dirty="0" smtClean="0"/>
              <a:t>Cardiac output = Heart rate x Stroke volume</a:t>
            </a:r>
          </a:p>
          <a:p>
            <a:endParaRPr lang="en-GB" sz="1100" dirty="0" smtClean="0"/>
          </a:p>
        </p:txBody>
      </p:sp>
      <p:pic>
        <p:nvPicPr>
          <p:cNvPr id="9" name="Picture 8"/>
          <p:cNvPicPr>
            <a:picLocks noChangeAspect="1"/>
          </p:cNvPicPr>
          <p:nvPr/>
        </p:nvPicPr>
        <p:blipFill rotWithShape="1">
          <a:blip r:embed="rId6"/>
          <a:srcRect l="73899" t="40566" r="1" b="22012"/>
          <a:stretch/>
        </p:blipFill>
        <p:spPr>
          <a:xfrm>
            <a:off x="5784662" y="3835222"/>
            <a:ext cx="1153396" cy="1240249"/>
          </a:xfrm>
          <a:prstGeom prst="rect">
            <a:avLst/>
          </a:prstGeom>
        </p:spPr>
      </p:pic>
      <p:pic>
        <p:nvPicPr>
          <p:cNvPr id="15" name="Picture 14"/>
          <p:cNvPicPr>
            <a:picLocks noChangeAspect="1"/>
          </p:cNvPicPr>
          <p:nvPr/>
        </p:nvPicPr>
        <p:blipFill rotWithShape="1">
          <a:blip r:embed="rId6"/>
          <a:srcRect t="35444" r="66523" b="19867"/>
          <a:stretch/>
        </p:blipFill>
        <p:spPr>
          <a:xfrm>
            <a:off x="9657829" y="3876361"/>
            <a:ext cx="1238793" cy="1240249"/>
          </a:xfrm>
          <a:prstGeom prst="rect">
            <a:avLst/>
          </a:prstGeom>
        </p:spPr>
      </p:pic>
      <p:pic>
        <p:nvPicPr>
          <p:cNvPr id="16" name="Picture 15"/>
          <p:cNvPicPr>
            <a:picLocks noChangeAspect="1"/>
          </p:cNvPicPr>
          <p:nvPr/>
        </p:nvPicPr>
        <p:blipFill rotWithShape="1">
          <a:blip r:embed="rId6"/>
          <a:srcRect l="41857" t="22371" r="45397" b="60005"/>
          <a:stretch/>
        </p:blipFill>
        <p:spPr>
          <a:xfrm>
            <a:off x="3569399" y="4750850"/>
            <a:ext cx="705394" cy="731520"/>
          </a:xfrm>
          <a:prstGeom prst="rect">
            <a:avLst/>
          </a:prstGeom>
        </p:spPr>
      </p:pic>
      <p:grpSp>
        <p:nvGrpSpPr>
          <p:cNvPr id="20" name="Group 19"/>
          <p:cNvGrpSpPr/>
          <p:nvPr/>
        </p:nvGrpSpPr>
        <p:grpSpPr>
          <a:xfrm>
            <a:off x="8521721" y="5174689"/>
            <a:ext cx="3439886" cy="1459059"/>
            <a:chOff x="152400" y="5238206"/>
            <a:chExt cx="3439886" cy="1459059"/>
          </a:xfrm>
        </p:grpSpPr>
        <p:sp>
          <p:nvSpPr>
            <p:cNvPr id="5" name="Rounded Rectangle 4"/>
            <p:cNvSpPr/>
            <p:nvPr/>
          </p:nvSpPr>
          <p:spPr>
            <a:xfrm>
              <a:off x="152400" y="5238206"/>
              <a:ext cx="3439886" cy="143278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223524" y="5250715"/>
              <a:ext cx="3368762" cy="1446550"/>
            </a:xfrm>
            <a:prstGeom prst="rect">
              <a:avLst/>
            </a:prstGeom>
            <a:noFill/>
          </p:spPr>
          <p:txBody>
            <a:bodyPr wrap="square" rtlCol="0">
              <a:spAutoFit/>
            </a:bodyPr>
            <a:lstStyle/>
            <a:p>
              <a:r>
                <a:rPr lang="en-GB" sz="1100" b="1" dirty="0" smtClean="0"/>
                <a:t>Arteries</a:t>
              </a:r>
              <a:endParaRPr lang="en-GB" sz="1100" dirty="0"/>
            </a:p>
            <a:p>
              <a:pPr marL="171450" indent="-171450">
                <a:buFont typeface="Arial" panose="020B0604020202020204" pitchFamily="34" charset="0"/>
                <a:buChar char="•"/>
              </a:pPr>
              <a:r>
                <a:rPr lang="en-GB" sz="1100" dirty="0" smtClean="0"/>
                <a:t>Carry blood away from the heart</a:t>
              </a:r>
            </a:p>
            <a:p>
              <a:pPr marL="171450" indent="-171450">
                <a:buFont typeface="Arial" panose="020B0604020202020204" pitchFamily="34" charset="0"/>
                <a:buChar char="•"/>
              </a:pPr>
              <a:r>
                <a:rPr lang="en-GB" sz="1100" dirty="0" smtClean="0"/>
                <a:t>Blood is oxygenated (except pulmonary artery)</a:t>
              </a:r>
            </a:p>
            <a:p>
              <a:pPr marL="171450" indent="-171450">
                <a:buFont typeface="Arial" panose="020B0604020202020204" pitchFamily="34" charset="0"/>
                <a:buChar char="•"/>
              </a:pPr>
              <a:r>
                <a:rPr lang="en-GB" sz="1100" dirty="0" smtClean="0"/>
                <a:t>Thick muscular walls as blood is travelling at a high pressure. </a:t>
              </a:r>
            </a:p>
            <a:p>
              <a:pPr marL="171450" indent="-171450">
                <a:buFont typeface="Arial" panose="020B0604020202020204" pitchFamily="34" charset="0"/>
                <a:buChar char="•"/>
              </a:pPr>
              <a:r>
                <a:rPr lang="en-GB" sz="1100" dirty="0" smtClean="0"/>
                <a:t>Muscle in the wall means the artery can widen (vasodilation) or narrow (</a:t>
              </a:r>
              <a:r>
                <a:rPr lang="en-GB" sz="1100" dirty="0" err="1" smtClean="0"/>
                <a:t>vasocontriction</a:t>
              </a:r>
              <a:r>
                <a:rPr lang="en-GB" sz="1100" dirty="0" smtClean="0"/>
                <a:t>) to control blood flow. </a:t>
              </a:r>
            </a:p>
          </p:txBody>
        </p:sp>
      </p:grpSp>
      <p:grpSp>
        <p:nvGrpSpPr>
          <p:cNvPr id="21" name="Group 20"/>
          <p:cNvGrpSpPr/>
          <p:nvPr/>
        </p:nvGrpSpPr>
        <p:grpSpPr>
          <a:xfrm>
            <a:off x="4401336" y="5165040"/>
            <a:ext cx="3980667" cy="1615827"/>
            <a:chOff x="4010297" y="5210112"/>
            <a:chExt cx="3980667" cy="1615827"/>
          </a:xfrm>
        </p:grpSpPr>
        <p:sp>
          <p:nvSpPr>
            <p:cNvPr id="6" name="Rounded Rectangle 5"/>
            <p:cNvSpPr/>
            <p:nvPr/>
          </p:nvSpPr>
          <p:spPr>
            <a:xfrm>
              <a:off x="4010297" y="5238206"/>
              <a:ext cx="3920048" cy="143278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4162355" y="5210112"/>
              <a:ext cx="3828609" cy="1615827"/>
            </a:xfrm>
            <a:prstGeom prst="rect">
              <a:avLst/>
            </a:prstGeom>
            <a:noFill/>
          </p:spPr>
          <p:txBody>
            <a:bodyPr wrap="square" rtlCol="0">
              <a:spAutoFit/>
            </a:bodyPr>
            <a:lstStyle/>
            <a:p>
              <a:r>
                <a:rPr lang="en-GB" sz="1100" b="1" dirty="0" smtClean="0"/>
                <a:t>Veins</a:t>
              </a:r>
              <a:endParaRPr lang="en-GB" sz="1100" dirty="0"/>
            </a:p>
            <a:p>
              <a:pPr marL="171450" indent="-171450">
                <a:buFont typeface="Arial" panose="020B0604020202020204" pitchFamily="34" charset="0"/>
                <a:buChar char="•"/>
              </a:pPr>
              <a:r>
                <a:rPr lang="en-GB" sz="1100" dirty="0" smtClean="0"/>
                <a:t>Carry blood towards the heart. </a:t>
              </a:r>
            </a:p>
            <a:p>
              <a:pPr marL="171450" indent="-171450">
                <a:buFont typeface="Arial" panose="020B0604020202020204" pitchFamily="34" charset="0"/>
                <a:buChar char="•"/>
              </a:pPr>
              <a:r>
                <a:rPr lang="en-GB" sz="1100" dirty="0" smtClean="0"/>
                <a:t>Have valves to prevent the back flow of blood. </a:t>
              </a:r>
            </a:p>
            <a:p>
              <a:pPr marL="171450" indent="-171450">
                <a:buFont typeface="Arial" panose="020B0604020202020204" pitchFamily="34" charset="0"/>
                <a:buChar char="•"/>
              </a:pPr>
              <a:r>
                <a:rPr lang="en-GB" sz="1100" dirty="0" smtClean="0"/>
                <a:t>Carry deoxygenated blood (except pulmonary vein). </a:t>
              </a:r>
            </a:p>
            <a:p>
              <a:pPr marL="171450" indent="-171450">
                <a:buFont typeface="Arial" panose="020B0604020202020204" pitchFamily="34" charset="0"/>
                <a:buChar char="•"/>
              </a:pPr>
              <a:r>
                <a:rPr lang="en-GB" sz="1100" dirty="0" smtClean="0"/>
                <a:t>Carry blood at low pressure, so have thinner walls and less muscle. They have a large lumen.</a:t>
              </a:r>
            </a:p>
            <a:p>
              <a:pPr marL="171450" indent="-171450">
                <a:buFont typeface="Arial" panose="020B0604020202020204" pitchFamily="34" charset="0"/>
                <a:buChar char="•"/>
              </a:pPr>
              <a:r>
                <a:rPr lang="en-GB" sz="1100" dirty="0"/>
                <a:t>Muscle in the wall means the artery can widen (vasodilation) or narrow (</a:t>
              </a:r>
              <a:r>
                <a:rPr lang="en-GB" sz="1100" dirty="0" err="1"/>
                <a:t>vasocontriction</a:t>
              </a:r>
              <a:r>
                <a:rPr lang="en-GB" sz="1100" dirty="0"/>
                <a:t>) to control blood flow. </a:t>
              </a:r>
            </a:p>
            <a:p>
              <a:pPr marL="171450" indent="-171450">
                <a:buFont typeface="Arial" panose="020B0604020202020204" pitchFamily="34" charset="0"/>
                <a:buChar char="•"/>
              </a:pPr>
              <a:endParaRPr lang="en-GB" sz="1100" dirty="0" smtClean="0"/>
            </a:p>
          </p:txBody>
        </p:sp>
      </p:grpSp>
      <p:grpSp>
        <p:nvGrpSpPr>
          <p:cNvPr id="22" name="Group 21"/>
          <p:cNvGrpSpPr/>
          <p:nvPr/>
        </p:nvGrpSpPr>
        <p:grpSpPr>
          <a:xfrm>
            <a:off x="110729" y="5187198"/>
            <a:ext cx="3608652" cy="1446550"/>
            <a:chOff x="8348356" y="5238206"/>
            <a:chExt cx="3608652" cy="1446550"/>
          </a:xfrm>
        </p:grpSpPr>
        <p:sp>
          <p:nvSpPr>
            <p:cNvPr id="7" name="Rounded Rectangle 6"/>
            <p:cNvSpPr/>
            <p:nvPr/>
          </p:nvSpPr>
          <p:spPr>
            <a:xfrm>
              <a:off x="8348356" y="5238206"/>
              <a:ext cx="3608652" cy="143278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8439796" y="5238206"/>
              <a:ext cx="3517212" cy="1446550"/>
            </a:xfrm>
            <a:prstGeom prst="rect">
              <a:avLst/>
            </a:prstGeom>
            <a:noFill/>
          </p:spPr>
          <p:txBody>
            <a:bodyPr wrap="square" rtlCol="0">
              <a:spAutoFit/>
            </a:bodyPr>
            <a:lstStyle/>
            <a:p>
              <a:r>
                <a:rPr lang="en-GB" sz="1100" b="1" dirty="0" smtClean="0"/>
                <a:t>Capillaries </a:t>
              </a:r>
            </a:p>
            <a:p>
              <a:pPr marL="171450" indent="-171450">
                <a:buFont typeface="Arial" panose="020B0604020202020204" pitchFamily="34" charset="0"/>
                <a:buChar char="•"/>
              </a:pPr>
              <a:r>
                <a:rPr lang="en-GB" sz="1100" dirty="0" smtClean="0"/>
                <a:t>Carry blood through the body to exchange gases and nutrients</a:t>
              </a:r>
            </a:p>
            <a:p>
              <a:pPr marL="171450" indent="-171450">
                <a:buFont typeface="Arial" panose="020B0604020202020204" pitchFamily="34" charset="0"/>
                <a:buChar char="•"/>
              </a:pPr>
              <a:r>
                <a:rPr lang="en-GB" sz="1100" dirty="0" smtClean="0"/>
                <a:t>Very thin walls so substances can easily pass through. </a:t>
              </a:r>
            </a:p>
            <a:p>
              <a:pPr marL="171450" indent="-171450">
                <a:buFont typeface="Arial" panose="020B0604020202020204" pitchFamily="34" charset="0"/>
                <a:buChar char="•"/>
              </a:pPr>
              <a:r>
                <a:rPr lang="en-GB" sz="1100" dirty="0" smtClean="0"/>
                <a:t>Narrow so a lot of them can fit into the body, meaning the have a large surface area. </a:t>
              </a:r>
            </a:p>
            <a:p>
              <a:pPr marL="171450" indent="-171450">
                <a:buFont typeface="Arial" panose="020B0604020202020204" pitchFamily="34" charset="0"/>
                <a:buChar char="•"/>
              </a:pPr>
              <a:r>
                <a:rPr lang="en-GB" sz="1100" dirty="0" smtClean="0"/>
                <a:t>Blood flows through them slowly to increase time for exchanges to take place. </a:t>
              </a:r>
            </a:p>
          </p:txBody>
        </p:sp>
      </p:grpSp>
      <p:grpSp>
        <p:nvGrpSpPr>
          <p:cNvPr id="23" name="Group 22"/>
          <p:cNvGrpSpPr/>
          <p:nvPr/>
        </p:nvGrpSpPr>
        <p:grpSpPr>
          <a:xfrm>
            <a:off x="102602" y="2927471"/>
            <a:ext cx="3608652" cy="1954380"/>
            <a:chOff x="8348356" y="5238206"/>
            <a:chExt cx="3608652" cy="1475512"/>
          </a:xfrm>
        </p:grpSpPr>
        <p:sp>
          <p:nvSpPr>
            <p:cNvPr id="24" name="Rounded Rectangle 23"/>
            <p:cNvSpPr/>
            <p:nvPr/>
          </p:nvSpPr>
          <p:spPr>
            <a:xfrm>
              <a:off x="8348356" y="5238206"/>
              <a:ext cx="3608652" cy="143278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8439796" y="5238206"/>
              <a:ext cx="3517212" cy="1475512"/>
            </a:xfrm>
            <a:prstGeom prst="rect">
              <a:avLst/>
            </a:prstGeom>
            <a:noFill/>
          </p:spPr>
          <p:txBody>
            <a:bodyPr wrap="square" rtlCol="0">
              <a:spAutoFit/>
            </a:bodyPr>
            <a:lstStyle/>
            <a:p>
              <a:r>
                <a:rPr lang="en-GB" sz="1100" b="1" dirty="0" smtClean="0"/>
                <a:t>Redistribution of blood flow (vascular shunt mechanism)</a:t>
              </a:r>
            </a:p>
            <a:p>
              <a:r>
                <a:rPr lang="en-GB" sz="1100" u="sng" dirty="0" smtClean="0"/>
                <a:t>Changes in exercise</a:t>
              </a:r>
              <a:endParaRPr lang="en-GB" sz="1100" u="sng" dirty="0"/>
            </a:p>
            <a:p>
              <a:pPr marL="171450" indent="-171450">
                <a:buFont typeface="Arial" panose="020B0604020202020204" pitchFamily="34" charset="0"/>
                <a:buChar char="•"/>
              </a:pPr>
              <a:r>
                <a:rPr lang="en-GB" sz="1100" dirty="0" smtClean="0"/>
                <a:t>Arteries widen to stop blood pressure getting to high in exercise.</a:t>
              </a:r>
            </a:p>
            <a:p>
              <a:pPr marL="171450" indent="-171450">
                <a:buFont typeface="Arial" panose="020B0604020202020204" pitchFamily="34" charset="0"/>
                <a:buChar char="•"/>
              </a:pPr>
              <a:r>
                <a:rPr lang="en-GB" sz="1100" dirty="0" smtClean="0"/>
                <a:t>Arteries supplying working muscles vasodilate to increase blood supply to the muscle. </a:t>
              </a:r>
            </a:p>
            <a:p>
              <a:pPr marL="171450" indent="-171450">
                <a:buFont typeface="Arial" panose="020B0604020202020204" pitchFamily="34" charset="0"/>
                <a:buChar char="•"/>
              </a:pPr>
              <a:r>
                <a:rPr lang="en-GB" sz="1100" dirty="0" smtClean="0"/>
                <a:t>Arteries supplying inactive organs vasoconstrict to restrict the amount of blood being delivered. </a:t>
              </a:r>
            </a:p>
            <a:p>
              <a:pPr marL="171450" indent="-171450">
                <a:buFont typeface="Arial" panose="020B0604020202020204" pitchFamily="34" charset="0"/>
                <a:buChar char="•"/>
              </a:pPr>
              <a:r>
                <a:rPr lang="en-GB" sz="1100" dirty="0" smtClean="0"/>
                <a:t>The amount this occurs depends on the intensity of exercise.  </a:t>
              </a:r>
            </a:p>
            <a:p>
              <a:endParaRPr lang="en-GB" sz="1100" dirty="0" smtClean="0"/>
            </a:p>
          </p:txBody>
        </p:sp>
      </p:grpSp>
    </p:spTree>
    <p:extLst>
      <p:ext uri="{BB962C8B-B14F-4D97-AF65-F5344CB8AC3E}">
        <p14:creationId xmlns:p14="http://schemas.microsoft.com/office/powerpoint/2010/main" val="11045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601685"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AEROBIC AND ANAEROBIC EXERCISE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4332822" y="3830051"/>
            <a:ext cx="4725965" cy="280969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15833" y="1161266"/>
            <a:ext cx="2913017" cy="2970044"/>
          </a:xfrm>
          <a:prstGeom prst="rect">
            <a:avLst/>
          </a:prstGeom>
          <a:noFill/>
        </p:spPr>
        <p:txBody>
          <a:bodyPr wrap="square" rtlCol="0">
            <a:spAutoFit/>
          </a:bodyPr>
          <a:lstStyle/>
          <a:p>
            <a:r>
              <a:rPr lang="en-GB" sz="1100" b="1" dirty="0" smtClean="0"/>
              <a:t>Aerobic exercise</a:t>
            </a:r>
            <a:endParaRPr lang="en-GB" sz="1100" dirty="0" smtClean="0"/>
          </a:p>
          <a:p>
            <a:endParaRPr lang="en-GB" sz="1100" b="1" dirty="0"/>
          </a:p>
          <a:p>
            <a:r>
              <a:rPr lang="en-GB" sz="1100" dirty="0" smtClean="0"/>
              <a:t>Aerobic respiration occurs in the presence of oxygen.  </a:t>
            </a:r>
          </a:p>
          <a:p>
            <a:r>
              <a:rPr lang="en-GB" sz="1100" dirty="0" smtClean="0"/>
              <a:t>The oxygen is used to release energy from glucose. </a:t>
            </a:r>
          </a:p>
          <a:p>
            <a:endParaRPr lang="en-GB" sz="1100" dirty="0"/>
          </a:p>
          <a:p>
            <a:endParaRPr lang="en-GB" sz="1100" dirty="0" smtClean="0"/>
          </a:p>
          <a:p>
            <a:endParaRPr lang="en-GB" sz="1100" dirty="0"/>
          </a:p>
          <a:p>
            <a:endParaRPr lang="en-GB" sz="1100" dirty="0" smtClean="0"/>
          </a:p>
          <a:p>
            <a:r>
              <a:rPr lang="en-GB" sz="1100" dirty="0" smtClean="0"/>
              <a:t>This happens when the body is able to meet the demands of the exercise – e.g. marathon.  The body is able to get the oxygen to muscles in time. </a:t>
            </a:r>
          </a:p>
          <a:p>
            <a:endParaRPr lang="en-GB" sz="1100" dirty="0"/>
          </a:p>
          <a:p>
            <a:endParaRPr lang="en-GB" sz="1100" dirty="0"/>
          </a:p>
          <a:p>
            <a:endParaRPr lang="en-GB" sz="1100" b="1" dirty="0"/>
          </a:p>
        </p:txBody>
      </p:sp>
      <p:pic>
        <p:nvPicPr>
          <p:cNvPr id="12" name="Picture 11"/>
          <p:cNvPicPr>
            <a:picLocks noChangeAspect="1"/>
          </p:cNvPicPr>
          <p:nvPr/>
        </p:nvPicPr>
        <p:blipFill rotWithShape="1">
          <a:blip r:embed="rId2"/>
          <a:srcRect b="44097"/>
          <a:stretch/>
        </p:blipFill>
        <p:spPr>
          <a:xfrm>
            <a:off x="415833" y="2334852"/>
            <a:ext cx="2760618" cy="509105"/>
          </a:xfrm>
          <a:prstGeom prst="rect">
            <a:avLst/>
          </a:prstGeom>
        </p:spPr>
      </p:pic>
      <p:sp>
        <p:nvSpPr>
          <p:cNvPr id="13" name="TextBox 12"/>
          <p:cNvSpPr txBox="1"/>
          <p:nvPr/>
        </p:nvSpPr>
        <p:spPr>
          <a:xfrm>
            <a:off x="341809" y="4005742"/>
            <a:ext cx="2913017" cy="2970044"/>
          </a:xfrm>
          <a:prstGeom prst="rect">
            <a:avLst/>
          </a:prstGeom>
          <a:noFill/>
        </p:spPr>
        <p:txBody>
          <a:bodyPr wrap="square" rtlCol="0">
            <a:spAutoFit/>
          </a:bodyPr>
          <a:lstStyle/>
          <a:p>
            <a:r>
              <a:rPr lang="en-GB" sz="1100" b="1" dirty="0" smtClean="0"/>
              <a:t>Anaerobic exercise</a:t>
            </a:r>
            <a:endParaRPr lang="en-GB" sz="1100" dirty="0" smtClean="0"/>
          </a:p>
          <a:p>
            <a:endParaRPr lang="en-GB" sz="1100" b="1" dirty="0"/>
          </a:p>
          <a:p>
            <a:r>
              <a:rPr lang="en-GB" sz="1100" dirty="0" smtClean="0"/>
              <a:t>Anaerobic respiration occurs in the absence of oxygen. </a:t>
            </a:r>
            <a:endParaRPr lang="en-GB" sz="1100" dirty="0"/>
          </a:p>
          <a:p>
            <a:endParaRPr lang="en-GB" sz="1100" dirty="0" smtClean="0"/>
          </a:p>
          <a:p>
            <a:endParaRPr lang="en-GB" sz="1100" dirty="0"/>
          </a:p>
          <a:p>
            <a:endParaRPr lang="en-GB" sz="1100" dirty="0" smtClean="0"/>
          </a:p>
          <a:p>
            <a:r>
              <a:rPr lang="en-GB" sz="1100" dirty="0" smtClean="0"/>
              <a:t>This happens when the body is not able to meet the demands of the exercise – e.g. sprinting.  The body isn’t able to get the oxygen to muscles in time. </a:t>
            </a:r>
          </a:p>
          <a:p>
            <a:endParaRPr lang="en-GB" sz="1100" dirty="0" smtClean="0"/>
          </a:p>
          <a:p>
            <a:r>
              <a:rPr lang="en-GB" sz="1100" dirty="0" smtClean="0"/>
              <a:t>Can only do this for a short period of time as lactic acid builds up and causes fatigue in the muscles. </a:t>
            </a:r>
            <a:endParaRPr lang="en-GB" sz="1100" dirty="0"/>
          </a:p>
          <a:p>
            <a:endParaRPr lang="en-GB" sz="1100" dirty="0"/>
          </a:p>
          <a:p>
            <a:endParaRPr lang="en-GB" sz="1100" b="1" dirty="0"/>
          </a:p>
        </p:txBody>
      </p:sp>
      <p:pic>
        <p:nvPicPr>
          <p:cNvPr id="14" name="Picture 13"/>
          <p:cNvPicPr>
            <a:picLocks noChangeAspect="1"/>
          </p:cNvPicPr>
          <p:nvPr/>
        </p:nvPicPr>
        <p:blipFill>
          <a:blip r:embed="rId3"/>
          <a:stretch>
            <a:fillRect/>
          </a:stretch>
        </p:blipFill>
        <p:spPr>
          <a:xfrm>
            <a:off x="415833" y="4744401"/>
            <a:ext cx="2437856" cy="492447"/>
          </a:xfrm>
          <a:prstGeom prst="rect">
            <a:avLst/>
          </a:prstGeom>
        </p:spPr>
      </p:pic>
      <p:sp>
        <p:nvSpPr>
          <p:cNvPr id="16" name="TextBox 15"/>
          <p:cNvSpPr txBox="1"/>
          <p:nvPr/>
        </p:nvSpPr>
        <p:spPr>
          <a:xfrm>
            <a:off x="4540463" y="3949558"/>
            <a:ext cx="4316934" cy="2631490"/>
          </a:xfrm>
          <a:prstGeom prst="rect">
            <a:avLst/>
          </a:prstGeom>
          <a:noFill/>
        </p:spPr>
        <p:txBody>
          <a:bodyPr wrap="square" rtlCol="0">
            <a:spAutoFit/>
          </a:bodyPr>
          <a:lstStyle/>
          <a:p>
            <a:r>
              <a:rPr lang="en-GB" sz="1100" b="1" dirty="0" smtClean="0"/>
              <a:t>Excess post-exercise oxygen consumption (EPOC) or Oxygen debt</a:t>
            </a:r>
            <a:r>
              <a:rPr lang="en-GB" sz="1100" dirty="0" smtClean="0"/>
              <a:t>. </a:t>
            </a:r>
          </a:p>
          <a:p>
            <a:endParaRPr lang="en-GB" sz="1100" dirty="0" smtClean="0"/>
          </a:p>
          <a:p>
            <a:r>
              <a:rPr lang="en-GB" sz="1100" b="1" dirty="0" smtClean="0"/>
              <a:t>EPOC – </a:t>
            </a:r>
            <a:r>
              <a:rPr lang="en-GB" sz="1100" dirty="0" smtClean="0"/>
              <a:t>The amount of oxygen the body needs to take in following a period of exercise to remove lactic acid and recover. </a:t>
            </a:r>
          </a:p>
          <a:p>
            <a:endParaRPr lang="en-GB" sz="1100" b="1" u="sng" dirty="0"/>
          </a:p>
          <a:p>
            <a:r>
              <a:rPr lang="en-GB" sz="1100" u="sng" dirty="0" smtClean="0"/>
              <a:t>How it happens </a:t>
            </a:r>
            <a:r>
              <a:rPr lang="en-GB" sz="1100" dirty="0" smtClean="0"/>
              <a:t> - when we begin exercise the body is not able to perform aerobic respiration straight away to meet the demands of the exercise. The body therefore performs anaerobic respiration, producing lactic acid. In order to convert lactic acid back to pyruvate (a non-harmful substance) the body needs oxygen. Therefore after exercise we take in extra oxygen by maintaining an increased breathing rate to ensure all body systems are ready to be used again, and any harmful substances are removed. </a:t>
            </a:r>
            <a:endParaRPr lang="en-GB" sz="1100" u="sng" dirty="0"/>
          </a:p>
          <a:p>
            <a:endParaRPr lang="en-GB" sz="1100" dirty="0"/>
          </a:p>
          <a:p>
            <a:endParaRPr lang="en-GB" sz="1100" b="1" dirty="0"/>
          </a:p>
        </p:txBody>
      </p:sp>
      <p:pic>
        <p:nvPicPr>
          <p:cNvPr id="8" name="Picture 7"/>
          <p:cNvPicPr>
            <a:picLocks noChangeAspect="1"/>
          </p:cNvPicPr>
          <p:nvPr/>
        </p:nvPicPr>
        <p:blipFill>
          <a:blip r:embed="rId4"/>
          <a:stretch>
            <a:fillRect/>
          </a:stretch>
        </p:blipFill>
        <p:spPr>
          <a:xfrm>
            <a:off x="5162279" y="1353777"/>
            <a:ext cx="1533525" cy="1962150"/>
          </a:xfrm>
          <a:prstGeom prst="rect">
            <a:avLst/>
          </a:prstGeom>
        </p:spPr>
      </p:pic>
      <p:pic>
        <p:nvPicPr>
          <p:cNvPr id="9" name="Picture 8"/>
          <p:cNvPicPr>
            <a:picLocks noChangeAspect="1"/>
          </p:cNvPicPr>
          <p:nvPr/>
        </p:nvPicPr>
        <p:blipFill>
          <a:blip r:embed="rId5"/>
          <a:stretch>
            <a:fillRect/>
          </a:stretch>
        </p:blipFill>
        <p:spPr>
          <a:xfrm>
            <a:off x="7326941" y="1353777"/>
            <a:ext cx="1495425" cy="2066925"/>
          </a:xfrm>
          <a:prstGeom prst="rect">
            <a:avLst/>
          </a:prstGeom>
        </p:spPr>
      </p:pic>
      <p:sp>
        <p:nvSpPr>
          <p:cNvPr id="10" name="Rounded Rectangle 9"/>
          <p:cNvSpPr/>
          <p:nvPr/>
        </p:nvSpPr>
        <p:spPr>
          <a:xfrm>
            <a:off x="9359538" y="1168688"/>
            <a:ext cx="2538484" cy="35757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 aerobic training zone is 60-80% of maximum heart rate. </a:t>
            </a:r>
          </a:p>
          <a:p>
            <a:pPr algn="ctr"/>
            <a:endParaRPr lang="en-GB" dirty="0">
              <a:solidFill>
                <a:srgbClr val="7030A0"/>
              </a:solidFill>
            </a:endParaRPr>
          </a:p>
          <a:p>
            <a:pPr algn="ctr"/>
            <a:r>
              <a:rPr lang="en-GB" dirty="0" smtClean="0">
                <a:solidFill>
                  <a:srgbClr val="7030A0"/>
                </a:solidFill>
              </a:rPr>
              <a:t>The anaerobic training zone is 80-90% of maximum heart rate. </a:t>
            </a:r>
            <a:endParaRPr lang="en-GB" dirty="0">
              <a:solidFill>
                <a:srgbClr val="7030A0"/>
              </a:solidFill>
            </a:endParaRPr>
          </a:p>
        </p:txBody>
      </p:sp>
    </p:spTree>
    <p:extLst>
      <p:ext uri="{BB962C8B-B14F-4D97-AF65-F5344CB8AC3E}">
        <p14:creationId xmlns:p14="http://schemas.microsoft.com/office/powerpoint/2010/main" val="317866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4023" y="0"/>
            <a:ext cx="6281720"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EFFECTS OF EXERCISE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ounded Rectangle 2"/>
          <p:cNvSpPr/>
          <p:nvPr/>
        </p:nvSpPr>
        <p:spPr>
          <a:xfrm>
            <a:off x="152397" y="1054356"/>
            <a:ext cx="5374945" cy="555343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281720" y="1054357"/>
            <a:ext cx="5768048" cy="555343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300978" y="1786770"/>
            <a:ext cx="5089888" cy="3754874"/>
          </a:xfrm>
          <a:prstGeom prst="rect">
            <a:avLst/>
          </a:prstGeom>
          <a:noFill/>
        </p:spPr>
        <p:txBody>
          <a:bodyPr wrap="square" rtlCol="0">
            <a:spAutoFit/>
          </a:bodyPr>
          <a:lstStyle/>
          <a:p>
            <a:r>
              <a:rPr lang="en-GB" sz="1400" dirty="0" smtClean="0"/>
              <a:t>These are the things that occur during exercise.</a:t>
            </a:r>
          </a:p>
          <a:p>
            <a:endParaRPr lang="en-GB" sz="1400" dirty="0"/>
          </a:p>
          <a:p>
            <a:r>
              <a:rPr lang="en-GB" sz="1400" dirty="0" smtClean="0"/>
              <a:t>You will become hot/sweaty and may have red skin. This is due to the body trying  to cool down. </a:t>
            </a:r>
            <a:endParaRPr lang="en-GB" sz="1400" dirty="0" smtClean="0"/>
          </a:p>
          <a:p>
            <a:endParaRPr lang="en-GB" sz="1400" dirty="0"/>
          </a:p>
          <a:p>
            <a:r>
              <a:rPr lang="en-GB" sz="1400" dirty="0" smtClean="0"/>
              <a:t>Lactic acid starts to build in the muscles. </a:t>
            </a:r>
            <a:endParaRPr lang="en-GB" sz="1400" dirty="0"/>
          </a:p>
          <a:p>
            <a:endParaRPr lang="en-GB" sz="1400" dirty="0" smtClean="0"/>
          </a:p>
          <a:p>
            <a:r>
              <a:rPr lang="en-GB" sz="1400" dirty="0" smtClean="0"/>
              <a:t>Increase in depth and frequency of breathing – this will deliver more oxygen to the working muscles to allow them to continue to work. </a:t>
            </a:r>
          </a:p>
          <a:p>
            <a:endParaRPr lang="en-GB" sz="1400" dirty="0"/>
          </a:p>
          <a:p>
            <a:r>
              <a:rPr lang="en-GB" sz="1400" dirty="0" smtClean="0"/>
              <a:t>Increase in heart rate – this will increase the blood flow to the muscles and therefore more oxygen will be delivered to the working muscles. </a:t>
            </a:r>
            <a:r>
              <a:rPr lang="en-GB" sz="1400" dirty="0" smtClean="0"/>
              <a:t>There will also be an increase in stroke volume. </a:t>
            </a:r>
            <a:endParaRPr lang="en-GB" sz="1400" dirty="0"/>
          </a:p>
          <a:p>
            <a:endParaRPr lang="en-GB" sz="1400" dirty="0"/>
          </a:p>
          <a:p>
            <a:endParaRPr lang="en-GB" sz="1400" dirty="0"/>
          </a:p>
          <a:p>
            <a:endParaRPr lang="en-GB" sz="1400" b="1" dirty="0"/>
          </a:p>
        </p:txBody>
      </p:sp>
      <p:sp>
        <p:nvSpPr>
          <p:cNvPr id="13" name="Rectangle 12"/>
          <p:cNvSpPr/>
          <p:nvPr/>
        </p:nvSpPr>
        <p:spPr>
          <a:xfrm>
            <a:off x="1417941" y="1198037"/>
            <a:ext cx="2843855"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Short-term effects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8316312" y="1054356"/>
            <a:ext cx="1698863"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Long-term</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15" name="Picture 14"/>
          <p:cNvPicPr>
            <a:picLocks noChangeAspect="1"/>
          </p:cNvPicPr>
          <p:nvPr/>
        </p:nvPicPr>
        <p:blipFill>
          <a:blip r:embed="rId2"/>
          <a:stretch>
            <a:fillRect/>
          </a:stretch>
        </p:blipFill>
        <p:spPr>
          <a:xfrm>
            <a:off x="4058996" y="5080445"/>
            <a:ext cx="1013658" cy="1353286"/>
          </a:xfrm>
          <a:prstGeom prst="rect">
            <a:avLst/>
          </a:prstGeom>
        </p:spPr>
      </p:pic>
      <p:sp>
        <p:nvSpPr>
          <p:cNvPr id="17" name="TextBox 16"/>
          <p:cNvSpPr txBox="1"/>
          <p:nvPr/>
        </p:nvSpPr>
        <p:spPr>
          <a:xfrm>
            <a:off x="6414449" y="1786770"/>
            <a:ext cx="5451418" cy="4832092"/>
          </a:xfrm>
          <a:prstGeom prst="rect">
            <a:avLst/>
          </a:prstGeom>
          <a:noFill/>
        </p:spPr>
        <p:txBody>
          <a:bodyPr wrap="square" rtlCol="0">
            <a:spAutoFit/>
          </a:bodyPr>
          <a:lstStyle/>
          <a:p>
            <a:r>
              <a:rPr lang="en-GB" sz="1400" dirty="0" smtClean="0"/>
              <a:t>These are the effects that may after months-years of exercising. </a:t>
            </a:r>
          </a:p>
          <a:p>
            <a:endParaRPr lang="en-GB" sz="1400" dirty="0"/>
          </a:p>
          <a:p>
            <a:pPr marL="285750" indent="-285750">
              <a:buFont typeface="Arial" panose="020B0604020202020204" pitchFamily="34" charset="0"/>
              <a:buChar char="•"/>
            </a:pPr>
            <a:r>
              <a:rPr lang="en-GB" sz="1400" dirty="0" smtClean="0"/>
              <a:t>Change in body shape</a:t>
            </a:r>
          </a:p>
          <a:p>
            <a:pPr marL="285750" indent="-285750">
              <a:buFont typeface="Arial" panose="020B0604020202020204" pitchFamily="34" charset="0"/>
              <a:buChar char="•"/>
            </a:pPr>
            <a:r>
              <a:rPr lang="en-GB" sz="1400" dirty="0" smtClean="0"/>
              <a:t>Improvement in specific components of fitness including:</a:t>
            </a:r>
          </a:p>
          <a:p>
            <a:pPr marL="742950" lvl="1" indent="-285750">
              <a:buFont typeface="Arial" panose="020B0604020202020204" pitchFamily="34" charset="0"/>
              <a:buChar char="•"/>
            </a:pPr>
            <a:r>
              <a:rPr lang="en-GB" sz="1400" dirty="0" smtClean="0"/>
              <a:t>Muscular endurance</a:t>
            </a:r>
          </a:p>
          <a:p>
            <a:pPr marL="742950" lvl="1" indent="-285750">
              <a:buFont typeface="Arial" panose="020B0604020202020204" pitchFamily="34" charset="0"/>
              <a:buChar char="•"/>
            </a:pPr>
            <a:r>
              <a:rPr lang="en-GB" sz="1400" dirty="0" smtClean="0"/>
              <a:t>Speed</a:t>
            </a:r>
          </a:p>
          <a:p>
            <a:pPr marL="742950" lvl="1" indent="-285750">
              <a:buFont typeface="Arial" panose="020B0604020202020204" pitchFamily="34" charset="0"/>
              <a:buChar char="•"/>
            </a:pPr>
            <a:r>
              <a:rPr lang="en-GB" sz="1400" dirty="0" smtClean="0"/>
              <a:t>Suppleness</a:t>
            </a:r>
          </a:p>
          <a:p>
            <a:pPr marL="742950" lvl="1" indent="-285750">
              <a:buFont typeface="Arial" panose="020B0604020202020204" pitchFamily="34" charset="0"/>
              <a:buChar char="•"/>
            </a:pPr>
            <a:r>
              <a:rPr lang="en-GB" sz="1400" dirty="0" smtClean="0"/>
              <a:t>Cardiovascular endurance</a:t>
            </a:r>
          </a:p>
          <a:p>
            <a:pPr marL="742950" lvl="1"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Increase in the size of the heart (hypertrophy)</a:t>
            </a:r>
          </a:p>
          <a:p>
            <a:pPr marL="285750" indent="-285750">
              <a:buFont typeface="Arial" panose="020B0604020202020204" pitchFamily="34" charset="0"/>
              <a:buChar char="•"/>
            </a:pPr>
            <a:r>
              <a:rPr lang="en-GB" sz="1400" dirty="0" smtClean="0"/>
              <a:t>Lower resting heart rate (bradycardia) </a:t>
            </a:r>
            <a:endParaRPr lang="en-GB" sz="1400" dirty="0" smtClean="0"/>
          </a:p>
          <a:p>
            <a:pPr marL="285750" indent="-285750">
              <a:buFont typeface="Arial" panose="020B0604020202020204" pitchFamily="34" charset="0"/>
              <a:buChar char="•"/>
            </a:pPr>
            <a:r>
              <a:rPr lang="en-GB" sz="1400" dirty="0" smtClean="0"/>
              <a:t>Increased bone density</a:t>
            </a:r>
          </a:p>
          <a:p>
            <a:pPr marL="285750" indent="-285750">
              <a:buFont typeface="Arial" panose="020B0604020202020204" pitchFamily="34" charset="0"/>
              <a:buChar char="•"/>
            </a:pPr>
            <a:r>
              <a:rPr lang="en-GB" sz="1400" dirty="0" smtClean="0"/>
              <a:t>Muscle hypertrophy</a:t>
            </a:r>
          </a:p>
          <a:p>
            <a:pPr marL="285750" indent="-285750">
              <a:buFont typeface="Arial" panose="020B0604020202020204" pitchFamily="34" charset="0"/>
              <a:buChar char="•"/>
            </a:pPr>
            <a:r>
              <a:rPr lang="en-GB" sz="1400" dirty="0" smtClean="0"/>
              <a:t>Larger lung capacity</a:t>
            </a:r>
          </a:p>
          <a:p>
            <a:pPr marL="285750" indent="-285750">
              <a:buFont typeface="Arial" panose="020B0604020202020204" pitchFamily="34" charset="0"/>
              <a:buChar char="•"/>
            </a:pPr>
            <a:r>
              <a:rPr lang="en-GB" sz="1400" dirty="0" smtClean="0"/>
              <a:t>Lower blood pressure</a:t>
            </a:r>
            <a:endParaRPr lang="en-GB" sz="1400" dirty="0" smtClean="0"/>
          </a:p>
          <a:p>
            <a:endParaRPr lang="en-GB" sz="1400" dirty="0" smtClean="0"/>
          </a:p>
          <a:p>
            <a:endParaRPr lang="en-GB" sz="1400" dirty="0"/>
          </a:p>
          <a:p>
            <a:endParaRPr lang="en-GB" sz="1400" dirty="0" smtClean="0"/>
          </a:p>
          <a:p>
            <a:endParaRPr lang="en-GB" sz="1400" dirty="0"/>
          </a:p>
          <a:p>
            <a:endParaRPr lang="en-GB" sz="1400" dirty="0"/>
          </a:p>
          <a:p>
            <a:endParaRPr lang="en-GB" sz="1400" dirty="0"/>
          </a:p>
          <a:p>
            <a:endParaRPr lang="en-GB" sz="1400" b="1" dirty="0"/>
          </a:p>
        </p:txBody>
      </p:sp>
      <p:pic>
        <p:nvPicPr>
          <p:cNvPr id="18" name="Picture 17"/>
          <p:cNvPicPr>
            <a:picLocks noChangeAspect="1"/>
          </p:cNvPicPr>
          <p:nvPr/>
        </p:nvPicPr>
        <p:blipFill>
          <a:blip r:embed="rId3"/>
          <a:stretch>
            <a:fillRect/>
          </a:stretch>
        </p:blipFill>
        <p:spPr>
          <a:xfrm>
            <a:off x="8333047" y="5080445"/>
            <a:ext cx="1904625" cy="1353286"/>
          </a:xfrm>
          <a:prstGeom prst="rect">
            <a:avLst/>
          </a:prstGeom>
        </p:spPr>
      </p:pic>
    </p:spTree>
    <p:extLst>
      <p:ext uri="{BB962C8B-B14F-4D97-AF65-F5344CB8AC3E}">
        <p14:creationId xmlns:p14="http://schemas.microsoft.com/office/powerpoint/2010/main" val="242227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70712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LEVER SYSTEMS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ounded Rectangle 1"/>
          <p:cNvSpPr/>
          <p:nvPr/>
        </p:nvSpPr>
        <p:spPr>
          <a:xfrm>
            <a:off x="152399" y="1161266"/>
            <a:ext cx="3439887" cy="24834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152400"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4334761"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8517122" y="3949558"/>
            <a:ext cx="3439886" cy="27214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616033" y="4132556"/>
            <a:ext cx="2619271" cy="1099560"/>
            <a:chOff x="5697415" y="3428897"/>
            <a:chExt cx="5908432" cy="1846814"/>
          </a:xfrm>
        </p:grpSpPr>
        <p:sp>
          <p:nvSpPr>
            <p:cNvPr id="10" name="Isosceles Triangle 9"/>
            <p:cNvSpPr/>
            <p:nvPr/>
          </p:nvSpPr>
          <p:spPr>
            <a:xfrm>
              <a:off x="8131108" y="4423984"/>
              <a:ext cx="932060" cy="851727"/>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697415" y="3521171"/>
              <a:ext cx="693488" cy="66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10842749" y="3428897"/>
              <a:ext cx="763098" cy="7601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13" name="Straight Connector 12"/>
            <p:cNvCxnSpPr/>
            <p:nvPr/>
          </p:nvCxnSpPr>
          <p:spPr>
            <a:xfrm flipV="1">
              <a:off x="5697415" y="4329916"/>
              <a:ext cx="5799447" cy="17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19800" y="4723812"/>
              <a:ext cx="2111308"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063168" y="4685124"/>
              <a:ext cx="2111308"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661127" y="4119714"/>
            <a:ext cx="2887152" cy="1009359"/>
            <a:chOff x="5629970" y="2474070"/>
            <a:chExt cx="5866892" cy="1744204"/>
          </a:xfrm>
        </p:grpSpPr>
        <p:sp>
          <p:nvSpPr>
            <p:cNvPr id="17" name="Isosceles Triangle 16"/>
            <p:cNvSpPr/>
            <p:nvPr/>
          </p:nvSpPr>
          <p:spPr>
            <a:xfrm>
              <a:off x="5629970" y="3329653"/>
              <a:ext cx="932060" cy="851727"/>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8250394" y="2474070"/>
              <a:ext cx="693488" cy="66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Down Arrow 18"/>
            <p:cNvSpPr/>
            <p:nvPr/>
          </p:nvSpPr>
          <p:spPr>
            <a:xfrm rot="10800000">
              <a:off x="10733764" y="3458136"/>
              <a:ext cx="763098" cy="7601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20" name="Straight Connector 19"/>
            <p:cNvCxnSpPr/>
            <p:nvPr/>
          </p:nvCxnSpPr>
          <p:spPr>
            <a:xfrm flipV="1">
              <a:off x="5697415" y="3263116"/>
              <a:ext cx="5799447" cy="17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368288" y="3483131"/>
              <a:ext cx="4457700" cy="1846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21544" y="2913992"/>
              <a:ext cx="197945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834037" y="4095525"/>
            <a:ext cx="2886908" cy="1150743"/>
            <a:chOff x="5629970" y="2494015"/>
            <a:chExt cx="5866892" cy="1687365"/>
          </a:xfrm>
        </p:grpSpPr>
        <p:sp>
          <p:nvSpPr>
            <p:cNvPr id="24" name="Isosceles Triangle 23"/>
            <p:cNvSpPr/>
            <p:nvPr/>
          </p:nvSpPr>
          <p:spPr>
            <a:xfrm>
              <a:off x="5629970" y="3329653"/>
              <a:ext cx="932060" cy="851727"/>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10803374" y="2494015"/>
              <a:ext cx="693488" cy="66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10800000">
              <a:off x="8354528" y="3350679"/>
              <a:ext cx="763098" cy="7601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27" name="Straight Connector 26"/>
            <p:cNvCxnSpPr/>
            <p:nvPr/>
          </p:nvCxnSpPr>
          <p:spPr>
            <a:xfrm flipV="1">
              <a:off x="5697415" y="3263116"/>
              <a:ext cx="5799447" cy="17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76950" y="2960343"/>
              <a:ext cx="455295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562030" y="3904662"/>
              <a:ext cx="1792498" cy="58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4383216" y="11579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84" y="5304577"/>
            <a:ext cx="860148" cy="1228579"/>
          </a:xfrm>
          <a:prstGeom prst="rect">
            <a:avLst/>
          </a:prstGeom>
        </p:spPr>
      </p:pic>
      <p:pic>
        <p:nvPicPr>
          <p:cNvPr id="31" name="Picture 30"/>
          <p:cNvPicPr>
            <a:picLocks noChangeAspect="1"/>
          </p:cNvPicPr>
          <p:nvPr/>
        </p:nvPicPr>
        <p:blipFill>
          <a:blip r:embed="rId3"/>
          <a:stretch>
            <a:fillRect/>
          </a:stretch>
        </p:blipFill>
        <p:spPr>
          <a:xfrm>
            <a:off x="4420491" y="5304577"/>
            <a:ext cx="1010491" cy="1118101"/>
          </a:xfrm>
          <a:prstGeom prst="rect">
            <a:avLst/>
          </a:prstGeom>
        </p:spPr>
      </p:pic>
      <p:pic>
        <p:nvPicPr>
          <p:cNvPr id="32" name="Picture 31"/>
          <p:cNvPicPr>
            <a:picLocks noChangeAspect="1"/>
          </p:cNvPicPr>
          <p:nvPr/>
        </p:nvPicPr>
        <p:blipFill>
          <a:blip r:embed="rId4"/>
          <a:stretch>
            <a:fillRect/>
          </a:stretch>
        </p:blipFill>
        <p:spPr>
          <a:xfrm>
            <a:off x="8713094" y="5436345"/>
            <a:ext cx="579580" cy="1051550"/>
          </a:xfrm>
          <a:prstGeom prst="rect">
            <a:avLst/>
          </a:prstGeom>
        </p:spPr>
      </p:pic>
      <p:sp>
        <p:nvSpPr>
          <p:cNvPr id="33" name="TextBox 32"/>
          <p:cNvSpPr txBox="1"/>
          <p:nvPr/>
        </p:nvSpPr>
        <p:spPr>
          <a:xfrm>
            <a:off x="1515979" y="5304577"/>
            <a:ext cx="1719325" cy="600164"/>
          </a:xfrm>
          <a:prstGeom prst="rect">
            <a:avLst/>
          </a:prstGeom>
          <a:noFill/>
        </p:spPr>
        <p:txBody>
          <a:bodyPr wrap="square" rtlCol="0">
            <a:spAutoFit/>
          </a:bodyPr>
          <a:lstStyle/>
          <a:p>
            <a:r>
              <a:rPr lang="en-GB" sz="1100" dirty="0" smtClean="0"/>
              <a:t>Fulcrum located in between the effort and the load. </a:t>
            </a:r>
          </a:p>
        </p:txBody>
      </p:sp>
      <p:pic>
        <p:nvPicPr>
          <p:cNvPr id="34" name="Picture 33"/>
          <p:cNvPicPr>
            <a:picLocks noChangeAspect="1"/>
          </p:cNvPicPr>
          <p:nvPr/>
        </p:nvPicPr>
        <p:blipFill rotWithShape="1">
          <a:blip r:embed="rId5"/>
          <a:srcRect l="35908" t="37548" r="48090" b="35337"/>
          <a:stretch/>
        </p:blipFill>
        <p:spPr>
          <a:xfrm>
            <a:off x="2324919" y="5723491"/>
            <a:ext cx="837531" cy="797919"/>
          </a:xfrm>
          <a:prstGeom prst="rect">
            <a:avLst/>
          </a:prstGeom>
        </p:spPr>
      </p:pic>
      <p:sp>
        <p:nvSpPr>
          <p:cNvPr id="35" name="TextBox 34"/>
          <p:cNvSpPr txBox="1"/>
          <p:nvPr/>
        </p:nvSpPr>
        <p:spPr>
          <a:xfrm>
            <a:off x="5377226" y="5145405"/>
            <a:ext cx="1326980" cy="1277273"/>
          </a:xfrm>
          <a:prstGeom prst="rect">
            <a:avLst/>
          </a:prstGeom>
          <a:noFill/>
        </p:spPr>
        <p:txBody>
          <a:bodyPr wrap="square" rtlCol="0">
            <a:spAutoFit/>
          </a:bodyPr>
          <a:lstStyle/>
          <a:p>
            <a:r>
              <a:rPr lang="en-GB" sz="1100" dirty="0" smtClean="0"/>
              <a:t>Load is located in between the fulcrum and effort. </a:t>
            </a:r>
          </a:p>
          <a:p>
            <a:endParaRPr lang="en-GB" sz="1100" dirty="0"/>
          </a:p>
          <a:p>
            <a:r>
              <a:rPr lang="en-GB" sz="1100" dirty="0" smtClean="0"/>
              <a:t>Plantar-flexion and dorsiflexion at the ankle.</a:t>
            </a:r>
          </a:p>
        </p:txBody>
      </p:sp>
      <p:pic>
        <p:nvPicPr>
          <p:cNvPr id="36" name="Picture 35"/>
          <p:cNvPicPr>
            <a:picLocks noChangeAspect="1"/>
          </p:cNvPicPr>
          <p:nvPr/>
        </p:nvPicPr>
        <p:blipFill rotWithShape="1">
          <a:blip r:embed="rId6"/>
          <a:srcRect l="26462" t="43490" r="57461" b="24479"/>
          <a:stretch/>
        </p:blipFill>
        <p:spPr>
          <a:xfrm flipH="1">
            <a:off x="6701587" y="5386422"/>
            <a:ext cx="942969" cy="1064888"/>
          </a:xfrm>
          <a:prstGeom prst="rect">
            <a:avLst/>
          </a:prstGeom>
        </p:spPr>
      </p:pic>
      <p:sp>
        <p:nvSpPr>
          <p:cNvPr id="37" name="TextBox 36"/>
          <p:cNvSpPr txBox="1"/>
          <p:nvPr/>
        </p:nvSpPr>
        <p:spPr>
          <a:xfrm>
            <a:off x="9349757" y="5323483"/>
            <a:ext cx="1783670" cy="1277273"/>
          </a:xfrm>
          <a:prstGeom prst="rect">
            <a:avLst/>
          </a:prstGeom>
          <a:noFill/>
        </p:spPr>
        <p:txBody>
          <a:bodyPr wrap="square" rtlCol="0">
            <a:spAutoFit/>
          </a:bodyPr>
          <a:lstStyle/>
          <a:p>
            <a:r>
              <a:rPr lang="en-GB" sz="1100" dirty="0" smtClean="0"/>
              <a:t>Effort is located in the middle of the fulcrum and the load. </a:t>
            </a:r>
          </a:p>
          <a:p>
            <a:endParaRPr lang="en-GB" sz="1100" dirty="0"/>
          </a:p>
          <a:p>
            <a:r>
              <a:rPr lang="en-GB" sz="1100" dirty="0" smtClean="0"/>
              <a:t>Flexion and extension at the shoulder, hip and knee. </a:t>
            </a:r>
          </a:p>
          <a:p>
            <a:r>
              <a:rPr lang="en-GB" sz="1100" dirty="0" smtClean="0"/>
              <a:t>Flexion at the elbow.</a:t>
            </a:r>
          </a:p>
        </p:txBody>
      </p:sp>
      <p:pic>
        <p:nvPicPr>
          <p:cNvPr id="38" name="Picture 37"/>
          <p:cNvPicPr>
            <a:picLocks noChangeAspect="1"/>
          </p:cNvPicPr>
          <p:nvPr/>
        </p:nvPicPr>
        <p:blipFill rotWithShape="1">
          <a:blip r:embed="rId7"/>
          <a:srcRect l="76793" t="44010" r="8126" b="30209"/>
          <a:stretch/>
        </p:blipFill>
        <p:spPr>
          <a:xfrm>
            <a:off x="10956271" y="5026243"/>
            <a:ext cx="846862" cy="813974"/>
          </a:xfrm>
          <a:prstGeom prst="rect">
            <a:avLst/>
          </a:prstGeom>
        </p:spPr>
      </p:pic>
      <p:pic>
        <p:nvPicPr>
          <p:cNvPr id="39" name="Picture 38"/>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Lst>
          </a:blip>
          <a:stretch>
            <a:fillRect/>
          </a:stretch>
        </p:blipFill>
        <p:spPr>
          <a:xfrm rot="14457380" flipH="1" flipV="1">
            <a:off x="8269332" y="283072"/>
            <a:ext cx="717617" cy="575688"/>
          </a:xfrm>
          <a:prstGeom prst="rect">
            <a:avLst/>
          </a:prstGeom>
        </p:spPr>
      </p:pic>
      <p:sp>
        <p:nvSpPr>
          <p:cNvPr id="40" name="TextBox 39"/>
          <p:cNvSpPr txBox="1"/>
          <p:nvPr/>
        </p:nvSpPr>
        <p:spPr>
          <a:xfrm>
            <a:off x="9053980" y="252206"/>
            <a:ext cx="2749153" cy="600164"/>
          </a:xfrm>
          <a:prstGeom prst="rect">
            <a:avLst/>
          </a:prstGeom>
          <a:noFill/>
        </p:spPr>
        <p:txBody>
          <a:bodyPr wrap="square" rtlCol="0">
            <a:spAutoFit/>
          </a:bodyPr>
          <a:lstStyle/>
          <a:p>
            <a:r>
              <a:rPr lang="en-GB" sz="1100" b="1" dirty="0" smtClean="0"/>
              <a:t>Fulcrum</a:t>
            </a:r>
            <a:r>
              <a:rPr lang="en-GB" sz="1100" dirty="0" smtClean="0"/>
              <a:t> – Joint where movement happens</a:t>
            </a:r>
          </a:p>
          <a:p>
            <a:r>
              <a:rPr lang="en-GB" sz="1100" b="1" dirty="0" smtClean="0"/>
              <a:t>Effort</a:t>
            </a:r>
            <a:r>
              <a:rPr lang="en-GB" sz="1100" dirty="0" smtClean="0"/>
              <a:t> – force applied by muscle</a:t>
            </a:r>
          </a:p>
          <a:p>
            <a:r>
              <a:rPr lang="en-GB" sz="1100" b="1" dirty="0" smtClean="0"/>
              <a:t>Load</a:t>
            </a:r>
            <a:r>
              <a:rPr lang="en-GB" sz="1100" dirty="0" smtClean="0"/>
              <a:t> – what is being lifted (resistance)</a:t>
            </a:r>
          </a:p>
        </p:txBody>
      </p:sp>
      <p:grpSp>
        <p:nvGrpSpPr>
          <p:cNvPr id="41" name="Group 40"/>
          <p:cNvGrpSpPr/>
          <p:nvPr/>
        </p:nvGrpSpPr>
        <p:grpSpPr>
          <a:xfrm>
            <a:off x="450681" y="2552715"/>
            <a:ext cx="2615478" cy="886174"/>
            <a:chOff x="3315979" y="4437309"/>
            <a:chExt cx="5941536" cy="1763293"/>
          </a:xfrm>
        </p:grpSpPr>
        <p:sp>
          <p:nvSpPr>
            <p:cNvPr id="42" name="Isosceles Triangle 41"/>
            <p:cNvSpPr/>
            <p:nvPr/>
          </p:nvSpPr>
          <p:spPr>
            <a:xfrm>
              <a:off x="3315979" y="5348875"/>
              <a:ext cx="932060" cy="851727"/>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6011047" y="4437309"/>
              <a:ext cx="693488" cy="66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Down Arrow 43"/>
            <p:cNvSpPr/>
            <p:nvPr/>
          </p:nvSpPr>
          <p:spPr>
            <a:xfrm rot="10800000">
              <a:off x="8494417" y="5421375"/>
              <a:ext cx="763098" cy="7601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45" name="Straight Connector 44"/>
            <p:cNvCxnSpPr/>
            <p:nvPr/>
          </p:nvCxnSpPr>
          <p:spPr>
            <a:xfrm flipV="1">
              <a:off x="3458068" y="5226355"/>
              <a:ext cx="5799447" cy="17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782197" y="4877231"/>
              <a:ext cx="197945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036717" y="5592479"/>
              <a:ext cx="4457700" cy="1846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20418" y="2442434"/>
            <a:ext cx="894969" cy="261610"/>
          </a:xfrm>
          <a:prstGeom prst="rect">
            <a:avLst/>
          </a:prstGeom>
          <a:solidFill>
            <a:schemeClr val="bg1"/>
          </a:solidFill>
          <a:ln>
            <a:solidFill>
              <a:schemeClr val="tx1"/>
            </a:solidFill>
          </a:ln>
        </p:spPr>
        <p:txBody>
          <a:bodyPr wrap="square" rtlCol="0">
            <a:spAutoFit/>
          </a:bodyPr>
          <a:lstStyle/>
          <a:p>
            <a:r>
              <a:rPr lang="en-GB" sz="1100" dirty="0" smtClean="0"/>
              <a:t>Weight arm</a:t>
            </a:r>
            <a:endParaRPr lang="en-GB" sz="1100" dirty="0"/>
          </a:p>
        </p:txBody>
      </p:sp>
      <p:sp>
        <p:nvSpPr>
          <p:cNvPr id="49" name="TextBox 48"/>
          <p:cNvSpPr txBox="1"/>
          <p:nvPr/>
        </p:nvSpPr>
        <p:spPr>
          <a:xfrm>
            <a:off x="1340345" y="3223781"/>
            <a:ext cx="817503" cy="261610"/>
          </a:xfrm>
          <a:prstGeom prst="rect">
            <a:avLst/>
          </a:prstGeom>
          <a:solidFill>
            <a:schemeClr val="bg1"/>
          </a:solidFill>
          <a:ln>
            <a:solidFill>
              <a:schemeClr val="tx1"/>
            </a:solidFill>
          </a:ln>
        </p:spPr>
        <p:txBody>
          <a:bodyPr wrap="square" rtlCol="0">
            <a:spAutoFit/>
          </a:bodyPr>
          <a:lstStyle/>
          <a:p>
            <a:r>
              <a:rPr lang="en-GB" sz="1100" dirty="0" smtClean="0"/>
              <a:t>Effort arm</a:t>
            </a:r>
            <a:endParaRPr lang="en-GB" sz="1100" dirty="0"/>
          </a:p>
        </p:txBody>
      </p:sp>
      <p:sp>
        <p:nvSpPr>
          <p:cNvPr id="50" name="TextBox 49"/>
          <p:cNvSpPr txBox="1"/>
          <p:nvPr/>
        </p:nvSpPr>
        <p:spPr>
          <a:xfrm>
            <a:off x="388782" y="1263855"/>
            <a:ext cx="3040218" cy="938719"/>
          </a:xfrm>
          <a:prstGeom prst="rect">
            <a:avLst/>
          </a:prstGeom>
          <a:noFill/>
        </p:spPr>
        <p:txBody>
          <a:bodyPr wrap="square" rtlCol="0">
            <a:spAutoFit/>
          </a:bodyPr>
          <a:lstStyle/>
          <a:p>
            <a:r>
              <a:rPr lang="en-GB" sz="1100" b="1" dirty="0" smtClean="0"/>
              <a:t>Mechanical advantage</a:t>
            </a:r>
            <a:endParaRPr lang="en-GB" sz="1100" b="1" dirty="0"/>
          </a:p>
          <a:p>
            <a:r>
              <a:rPr lang="en-GB" sz="1100" dirty="0" smtClean="0"/>
              <a:t>When the effort arm is longer than the weight arm. </a:t>
            </a:r>
          </a:p>
          <a:p>
            <a:r>
              <a:rPr lang="en-GB" sz="1100" dirty="0" smtClean="0"/>
              <a:t>Second class levers have this </a:t>
            </a:r>
          </a:p>
          <a:p>
            <a:r>
              <a:rPr lang="en-GB" sz="1100" dirty="0" smtClean="0"/>
              <a:t>Mechanical advantage = effort arm ÷ weight arm</a:t>
            </a:r>
          </a:p>
        </p:txBody>
      </p:sp>
      <p:grpSp>
        <p:nvGrpSpPr>
          <p:cNvPr id="51" name="Group 50"/>
          <p:cNvGrpSpPr/>
          <p:nvPr/>
        </p:nvGrpSpPr>
        <p:grpSpPr>
          <a:xfrm>
            <a:off x="4707122" y="2524520"/>
            <a:ext cx="2872926" cy="767122"/>
            <a:chOff x="3685007" y="4919974"/>
            <a:chExt cx="5866892" cy="1687365"/>
          </a:xfrm>
        </p:grpSpPr>
        <p:sp>
          <p:nvSpPr>
            <p:cNvPr id="52" name="Isosceles Triangle 51"/>
            <p:cNvSpPr/>
            <p:nvPr/>
          </p:nvSpPr>
          <p:spPr>
            <a:xfrm>
              <a:off x="3685007" y="5755612"/>
              <a:ext cx="932060" cy="851727"/>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8858411" y="4919974"/>
              <a:ext cx="693488" cy="667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Down Arrow 53"/>
            <p:cNvSpPr/>
            <p:nvPr/>
          </p:nvSpPr>
          <p:spPr>
            <a:xfrm rot="10800000">
              <a:off x="6409565" y="5776638"/>
              <a:ext cx="763098" cy="7601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55" name="Straight Connector 54"/>
            <p:cNvCxnSpPr/>
            <p:nvPr/>
          </p:nvCxnSpPr>
          <p:spPr>
            <a:xfrm flipV="1">
              <a:off x="3752452" y="5689075"/>
              <a:ext cx="5799447" cy="17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131987" y="5386302"/>
              <a:ext cx="455295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617067" y="6330621"/>
              <a:ext cx="1792498" cy="58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5237201" y="3259672"/>
            <a:ext cx="817503" cy="261610"/>
          </a:xfrm>
          <a:prstGeom prst="rect">
            <a:avLst/>
          </a:prstGeom>
          <a:solidFill>
            <a:schemeClr val="bg1"/>
          </a:solidFill>
          <a:ln>
            <a:solidFill>
              <a:schemeClr val="tx1"/>
            </a:solidFill>
          </a:ln>
        </p:spPr>
        <p:txBody>
          <a:bodyPr wrap="square" rtlCol="0">
            <a:spAutoFit/>
          </a:bodyPr>
          <a:lstStyle/>
          <a:p>
            <a:r>
              <a:rPr lang="en-GB" sz="1100" dirty="0" smtClean="0"/>
              <a:t>Effort arm</a:t>
            </a:r>
            <a:endParaRPr lang="en-GB" sz="1100" dirty="0"/>
          </a:p>
        </p:txBody>
      </p:sp>
      <p:sp>
        <p:nvSpPr>
          <p:cNvPr id="59" name="TextBox 58"/>
          <p:cNvSpPr txBox="1"/>
          <p:nvPr/>
        </p:nvSpPr>
        <p:spPr>
          <a:xfrm>
            <a:off x="5593231" y="2403685"/>
            <a:ext cx="894969" cy="261610"/>
          </a:xfrm>
          <a:prstGeom prst="rect">
            <a:avLst/>
          </a:prstGeom>
          <a:solidFill>
            <a:schemeClr val="bg1"/>
          </a:solidFill>
          <a:ln>
            <a:solidFill>
              <a:schemeClr val="tx1"/>
            </a:solidFill>
          </a:ln>
        </p:spPr>
        <p:txBody>
          <a:bodyPr wrap="square" rtlCol="0">
            <a:spAutoFit/>
          </a:bodyPr>
          <a:lstStyle/>
          <a:p>
            <a:r>
              <a:rPr lang="en-GB" sz="1100" dirty="0" smtClean="0"/>
              <a:t>Weight arm</a:t>
            </a:r>
            <a:endParaRPr lang="en-GB" sz="1100" dirty="0"/>
          </a:p>
        </p:txBody>
      </p:sp>
      <p:sp>
        <p:nvSpPr>
          <p:cNvPr id="60" name="TextBox 59"/>
          <p:cNvSpPr txBox="1"/>
          <p:nvPr/>
        </p:nvSpPr>
        <p:spPr>
          <a:xfrm>
            <a:off x="4520606" y="1263855"/>
            <a:ext cx="3040218" cy="1107996"/>
          </a:xfrm>
          <a:prstGeom prst="rect">
            <a:avLst/>
          </a:prstGeom>
          <a:noFill/>
        </p:spPr>
        <p:txBody>
          <a:bodyPr wrap="square" rtlCol="0">
            <a:spAutoFit/>
          </a:bodyPr>
          <a:lstStyle/>
          <a:p>
            <a:r>
              <a:rPr lang="en-GB" sz="1100" b="1" dirty="0" smtClean="0"/>
              <a:t>Mechanical disadvantage</a:t>
            </a:r>
            <a:endParaRPr lang="en-GB" sz="1100" b="1" dirty="0"/>
          </a:p>
          <a:p>
            <a:r>
              <a:rPr lang="en-GB" sz="1100" dirty="0" smtClean="0"/>
              <a:t>When the effort arm is shorter than the weight arm. </a:t>
            </a:r>
          </a:p>
          <a:p>
            <a:r>
              <a:rPr lang="en-GB" sz="1100" dirty="0" smtClean="0"/>
              <a:t>Third class levers have this </a:t>
            </a:r>
          </a:p>
          <a:p>
            <a:r>
              <a:rPr lang="en-GB" sz="1100" dirty="0" smtClean="0"/>
              <a:t>Large effort for a small load, but it is done quickly through a large range of movement.</a:t>
            </a:r>
          </a:p>
        </p:txBody>
      </p:sp>
      <p:sp>
        <p:nvSpPr>
          <p:cNvPr id="61" name="Rectangle 60"/>
          <p:cNvSpPr/>
          <p:nvPr/>
        </p:nvSpPr>
        <p:spPr>
          <a:xfrm>
            <a:off x="7112469" y="1963236"/>
            <a:ext cx="6123383" cy="1754326"/>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1  2   3</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F  L  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3" name="Rounded Rectangle 62"/>
          <p:cNvSpPr/>
          <p:nvPr/>
        </p:nvSpPr>
        <p:spPr>
          <a:xfrm>
            <a:off x="8517122" y="1234120"/>
            <a:ext cx="3439886" cy="24166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p:cNvSpPr txBox="1"/>
          <p:nvPr/>
        </p:nvSpPr>
        <p:spPr>
          <a:xfrm>
            <a:off x="8700861" y="1285230"/>
            <a:ext cx="3040218" cy="769441"/>
          </a:xfrm>
          <a:prstGeom prst="rect">
            <a:avLst/>
          </a:prstGeom>
          <a:noFill/>
        </p:spPr>
        <p:txBody>
          <a:bodyPr wrap="square" rtlCol="0">
            <a:spAutoFit/>
          </a:bodyPr>
          <a:lstStyle/>
          <a:p>
            <a:r>
              <a:rPr lang="en-GB" sz="1100" b="1" dirty="0" smtClean="0"/>
              <a:t>How to remember</a:t>
            </a:r>
            <a:r>
              <a:rPr lang="en-GB" sz="1100" dirty="0" smtClean="0"/>
              <a:t>:</a:t>
            </a:r>
          </a:p>
          <a:p>
            <a:endParaRPr lang="en-GB" sz="1100" dirty="0" smtClean="0"/>
          </a:p>
          <a:p>
            <a:r>
              <a:rPr lang="en-GB" sz="1100" dirty="0" smtClean="0"/>
              <a:t>Letter represents the middle component in that particular class of lever. </a:t>
            </a:r>
            <a:endParaRPr lang="en-GB" sz="1100" dirty="0"/>
          </a:p>
        </p:txBody>
      </p:sp>
      <p:sp>
        <p:nvSpPr>
          <p:cNvPr id="66" name="Isosceles Triangle 65"/>
          <p:cNvSpPr/>
          <p:nvPr/>
        </p:nvSpPr>
        <p:spPr>
          <a:xfrm>
            <a:off x="6870825" y="160230"/>
            <a:ext cx="1331474" cy="795655"/>
          </a:xfrm>
          <a:prstGeom prst="triangle">
            <a:avLst/>
          </a:prstGeom>
          <a:solidFill>
            <a:srgbClr val="32D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Fulcrum</a:t>
            </a:r>
            <a:endParaRPr lang="en-GB" sz="1100" dirty="0">
              <a:solidFill>
                <a:schemeClr val="tx1"/>
              </a:solidFill>
            </a:endParaRPr>
          </a:p>
        </p:txBody>
      </p:sp>
      <p:sp>
        <p:nvSpPr>
          <p:cNvPr id="67" name="Down Arrow 66"/>
          <p:cNvSpPr/>
          <p:nvPr/>
        </p:nvSpPr>
        <p:spPr>
          <a:xfrm>
            <a:off x="5708381" y="293568"/>
            <a:ext cx="1125942" cy="682015"/>
          </a:xfrm>
          <a:prstGeom prst="downArrow">
            <a:avLst>
              <a:gd name="adj1" fmla="val 50000"/>
              <a:gd name="adj2" fmla="val 439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ln w="6600">
                  <a:solidFill>
                    <a:schemeClr val="accent2"/>
                  </a:solidFill>
                  <a:prstDash val="solid"/>
                </a:ln>
                <a:solidFill>
                  <a:schemeClr val="tx1"/>
                </a:solidFill>
              </a:rPr>
              <a:t>Effort</a:t>
            </a:r>
            <a:endParaRPr lang="en-GB" sz="1100" b="1" dirty="0">
              <a:ln w="6600">
                <a:solidFill>
                  <a:schemeClr val="accent2"/>
                </a:solidFill>
                <a:prstDash val="solid"/>
              </a:ln>
              <a:solidFill>
                <a:schemeClr val="tx1"/>
              </a:solidFill>
            </a:endParaRPr>
          </a:p>
        </p:txBody>
      </p:sp>
      <p:sp>
        <p:nvSpPr>
          <p:cNvPr id="68" name="Rectangle 67"/>
          <p:cNvSpPr/>
          <p:nvPr/>
        </p:nvSpPr>
        <p:spPr>
          <a:xfrm>
            <a:off x="4815441" y="225340"/>
            <a:ext cx="743362" cy="7305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a:t>
            </a:r>
            <a:r>
              <a:rPr lang="en-GB" sz="1200" dirty="0" smtClean="0">
                <a:solidFill>
                  <a:schemeClr val="tx1"/>
                </a:solidFill>
              </a:rPr>
              <a:t>oad</a:t>
            </a:r>
            <a:endParaRPr lang="en-GB" sz="1200" dirty="0">
              <a:solidFill>
                <a:schemeClr val="tx1"/>
              </a:solidFill>
            </a:endParaRPr>
          </a:p>
        </p:txBody>
      </p:sp>
    </p:spTree>
    <p:extLst>
      <p:ext uri="{BB962C8B-B14F-4D97-AF65-F5344CB8AC3E}">
        <p14:creationId xmlns:p14="http://schemas.microsoft.com/office/powerpoint/2010/main" val="42596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4502</Words>
  <Application>Microsoft Office PowerPoint</Application>
  <PresentationFormat>Widescreen</PresentationFormat>
  <Paragraphs>692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Berlin Sans FB</vt:lpstr>
      <vt:lpstr>Calibri</vt:lpstr>
      <vt:lpstr>Calibri Light</vt:lpstr>
      <vt:lpstr>Office Theme</vt:lpstr>
      <vt:lpstr>GCSE PE Revision booklet</vt:lpstr>
      <vt:lpstr>Paper 1: Fitness and the body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UTC Sheffied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PE REVISION BOOKLET</dc:title>
  <dc:creator>Sophie Eales</dc:creator>
  <cp:lastModifiedBy>Jordan Johnson</cp:lastModifiedBy>
  <cp:revision>132</cp:revision>
  <cp:lastPrinted>2017-12-11T12:57:55Z</cp:lastPrinted>
  <dcterms:created xsi:type="dcterms:W3CDTF">2017-11-14T20:50:14Z</dcterms:created>
  <dcterms:modified xsi:type="dcterms:W3CDTF">2018-10-09T10:20:20Z</dcterms:modified>
</cp:coreProperties>
</file>